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70" r:id="rId1"/>
  </p:sldMasterIdLst>
  <p:notesMasterIdLst>
    <p:notesMasterId r:id="rId11"/>
  </p:notesMasterIdLst>
  <p:sldIdLst>
    <p:sldId id="256" r:id="rId2"/>
    <p:sldId id="289" r:id="rId3"/>
    <p:sldId id="347" r:id="rId4"/>
    <p:sldId id="359" r:id="rId5"/>
    <p:sldId id="362" r:id="rId6"/>
    <p:sldId id="363" r:id="rId7"/>
    <p:sldId id="285" r:id="rId8"/>
    <p:sldId id="361" r:id="rId9"/>
    <p:sldId id="264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ulia Murphy (Sustainability)" initials="J(" lastIdx="34" clrIdx="0">
    <p:extLst>
      <p:ext uri="{19B8F6BF-5375-455C-9EA6-DF929625EA0E}">
        <p15:presenceInfo xmlns:p15="http://schemas.microsoft.com/office/powerpoint/2012/main" userId="S::julia.murphy@sanantonio.gov::db233898-8173-4ba1-aa73-3646d62cea6b" providerId="AD"/>
      </p:ext>
    </p:extLst>
  </p:cmAuthor>
  <p:cmAuthor id="2" name="Harley Hubbard (Sustainability)" initials="H(" lastIdx="16" clrIdx="1">
    <p:extLst>
      <p:ext uri="{19B8F6BF-5375-455C-9EA6-DF929625EA0E}">
        <p15:presenceInfo xmlns:p15="http://schemas.microsoft.com/office/powerpoint/2012/main" userId="S::harley.hubbard@sanantonio.gov::2230020c-0bc2-488f-bb05-c74068ebb50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156" y="13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84A4B3-9473-E24D-A789-A2B50D8C04F4}" type="datetimeFigureOut">
              <a:rPr lang="en-US" smtClean="0"/>
              <a:t>9/14/2022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DBEC8F-3145-954A-87DE-D0DF0FA14F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0691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JULIA  </a:t>
            </a:r>
            <a:endParaRPr lang="en-US"/>
          </a:p>
          <a:p>
            <a:endParaRPr lang="en-US">
              <a:cs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DBEC8F-3145-954A-87DE-D0DF0FA14F5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0786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DBEC8F-3145-954A-87DE-D0DF0FA14F5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0046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529168"/>
            <a:ext cx="10363200" cy="1359009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5510445"/>
            <a:ext cx="8534400" cy="814155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7" name="Picture 6" descr="cosa_quatrefoi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7749" y="1983760"/>
            <a:ext cx="2917536" cy="2870837"/>
          </a:xfrm>
          <a:prstGeom prst="rect">
            <a:avLst/>
          </a:prstGeom>
        </p:spPr>
      </p:pic>
      <p:pic>
        <p:nvPicPr>
          <p:cNvPr id="5" name="Picture 4" title="City of San Antonio seal">
            <a:extLst>
              <a:ext uri="{FF2B5EF4-FFF2-40B4-BE49-F238E27FC236}">
                <a16:creationId xmlns:a16="http://schemas.microsoft.com/office/drawing/2014/main" id="{9805C4C5-AF7E-2742-A252-E97C7D6407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7749" y="1985347"/>
            <a:ext cx="2917536" cy="2867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9659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Slid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arallelogram 12">
            <a:extLst>
              <a:ext uri="{FF2B5EF4-FFF2-40B4-BE49-F238E27FC236}">
                <a16:creationId xmlns:a16="http://schemas.microsoft.com/office/drawing/2014/main" id="{0B0A23D0-4598-964F-BF82-307025976F2F}"/>
              </a:ext>
            </a:extLst>
          </p:cNvPr>
          <p:cNvSpPr/>
          <p:nvPr userDrawn="1"/>
        </p:nvSpPr>
        <p:spPr>
          <a:xfrm>
            <a:off x="-304800" y="4343401"/>
            <a:ext cx="11637159" cy="2327090"/>
          </a:xfrm>
          <a:prstGeom prst="parallelogram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6" name="Parallelogram 25">
            <a:extLst>
              <a:ext uri="{FF2B5EF4-FFF2-40B4-BE49-F238E27FC236}">
                <a16:creationId xmlns:a16="http://schemas.microsoft.com/office/drawing/2014/main" id="{BCEA6EC7-F618-BA48-9BB3-CF320CA34CCD}"/>
              </a:ext>
            </a:extLst>
          </p:cNvPr>
          <p:cNvSpPr/>
          <p:nvPr userDrawn="1"/>
        </p:nvSpPr>
        <p:spPr>
          <a:xfrm>
            <a:off x="457200" y="3733800"/>
            <a:ext cx="11430000" cy="2631891"/>
          </a:xfrm>
          <a:prstGeom prst="parallelogram">
            <a:avLst/>
          </a:prstGeom>
          <a:solidFill>
            <a:schemeClr val="accent4">
              <a:alpha val="41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 </a:t>
            </a:r>
          </a:p>
        </p:txBody>
      </p:sp>
      <p:sp>
        <p:nvSpPr>
          <p:cNvPr id="21" name="Parallelogram 20">
            <a:extLst>
              <a:ext uri="{FF2B5EF4-FFF2-40B4-BE49-F238E27FC236}">
                <a16:creationId xmlns:a16="http://schemas.microsoft.com/office/drawing/2014/main" id="{9C8D9D52-6D28-EE4B-ADF3-374516D87769}"/>
              </a:ext>
            </a:extLst>
          </p:cNvPr>
          <p:cNvSpPr/>
          <p:nvPr userDrawn="1"/>
        </p:nvSpPr>
        <p:spPr>
          <a:xfrm>
            <a:off x="-866932" y="3429000"/>
            <a:ext cx="11915932" cy="3429000"/>
          </a:xfrm>
          <a:prstGeom prst="parallelogram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>
          <a:xfrm>
            <a:off x="-3051959" y="6324600"/>
            <a:ext cx="2844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C59D111-8AEE-AE4B-9DD6-FAC32B2F770E}" type="datetime1">
              <a:rPr lang="en-US" smtClean="0"/>
              <a:t>9/14/2022</a:t>
            </a:fld>
            <a:endParaRPr lang="en-US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>
          <a:xfrm>
            <a:off x="609600" y="6376275"/>
            <a:ext cx="3860800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Government &amp; Public Affairs Department</a:t>
            </a: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11153932" y="6914967"/>
            <a:ext cx="525929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DC173454-E1BF-C34D-81F5-7B18A1147FA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 title="City of San Antonio seal">
            <a:extLst>
              <a:ext uri="{FF2B5EF4-FFF2-40B4-BE49-F238E27FC236}">
                <a16:creationId xmlns:a16="http://schemas.microsoft.com/office/drawing/2014/main" id="{83694724-0E48-CB4B-B466-2865482DC90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00861" y="274639"/>
            <a:ext cx="781539" cy="768179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C93673BD-3D71-714B-8E59-178AA7DAF8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63084" y="4417486"/>
            <a:ext cx="9095316" cy="1432206"/>
          </a:xfrm>
        </p:spPr>
        <p:txBody>
          <a:bodyPr anchor="t">
            <a:noAutofit/>
          </a:bodyPr>
          <a:lstStyle>
            <a:lvl1pPr algn="l">
              <a:defRPr sz="4800" b="1" cap="none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D19E6C04-1389-114F-83F0-040526C8EA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3084" y="3505200"/>
            <a:ext cx="9095316" cy="703609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accent2">
                    <a:lumMod val="20000"/>
                    <a:lumOff val="80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EBF1875E-C1D9-6E42-A6FA-E204C227F210}"/>
              </a:ext>
            </a:extLst>
          </p:cNvPr>
          <p:cNvCxnSpPr>
            <a:cxnSpLocks/>
          </p:cNvCxnSpPr>
          <p:nvPr userDrawn="1"/>
        </p:nvCxnSpPr>
        <p:spPr>
          <a:xfrm>
            <a:off x="963084" y="4267200"/>
            <a:ext cx="9095316" cy="0"/>
          </a:xfrm>
          <a:prstGeom prst="straightConnector1">
            <a:avLst/>
          </a:prstGeom>
          <a:ln cap="rnd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45092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vider Slid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arallelogram 12">
            <a:extLst>
              <a:ext uri="{FF2B5EF4-FFF2-40B4-BE49-F238E27FC236}">
                <a16:creationId xmlns:a16="http://schemas.microsoft.com/office/drawing/2014/main" id="{0B0A23D0-4598-964F-BF82-307025976F2F}"/>
              </a:ext>
            </a:extLst>
          </p:cNvPr>
          <p:cNvSpPr/>
          <p:nvPr userDrawn="1"/>
        </p:nvSpPr>
        <p:spPr>
          <a:xfrm>
            <a:off x="-304800" y="4343401"/>
            <a:ext cx="11637159" cy="2327090"/>
          </a:xfrm>
          <a:prstGeom prst="parallelogram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6" name="Parallelogram 25">
            <a:extLst>
              <a:ext uri="{FF2B5EF4-FFF2-40B4-BE49-F238E27FC236}">
                <a16:creationId xmlns:a16="http://schemas.microsoft.com/office/drawing/2014/main" id="{BCEA6EC7-F618-BA48-9BB3-CF320CA34CCD}"/>
              </a:ext>
            </a:extLst>
          </p:cNvPr>
          <p:cNvSpPr/>
          <p:nvPr userDrawn="1"/>
        </p:nvSpPr>
        <p:spPr>
          <a:xfrm>
            <a:off x="457200" y="3733800"/>
            <a:ext cx="11430000" cy="2631891"/>
          </a:xfrm>
          <a:prstGeom prst="parallelogram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 </a:t>
            </a:r>
          </a:p>
        </p:txBody>
      </p:sp>
      <p:sp>
        <p:nvSpPr>
          <p:cNvPr id="21" name="Parallelogram 20">
            <a:extLst>
              <a:ext uri="{FF2B5EF4-FFF2-40B4-BE49-F238E27FC236}">
                <a16:creationId xmlns:a16="http://schemas.microsoft.com/office/drawing/2014/main" id="{9C8D9D52-6D28-EE4B-ADF3-374516D87769}"/>
              </a:ext>
            </a:extLst>
          </p:cNvPr>
          <p:cNvSpPr/>
          <p:nvPr userDrawn="1"/>
        </p:nvSpPr>
        <p:spPr>
          <a:xfrm>
            <a:off x="-866932" y="3429000"/>
            <a:ext cx="11915932" cy="3429000"/>
          </a:xfrm>
          <a:prstGeom prst="parallelogram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>
          <a:xfrm>
            <a:off x="-3051959" y="6324600"/>
            <a:ext cx="2844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C59D111-8AEE-AE4B-9DD6-FAC32B2F770E}" type="datetime1">
              <a:rPr lang="en-US" smtClean="0"/>
              <a:t>9/14/2022</a:t>
            </a:fld>
            <a:endParaRPr lang="en-US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>
          <a:xfrm>
            <a:off x="609600" y="6376275"/>
            <a:ext cx="3860800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Government &amp; Public Affairs Department</a:t>
            </a: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11153932" y="6914967"/>
            <a:ext cx="525929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DC173454-E1BF-C34D-81F5-7B18A1147FA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 title="City of San Antonio seal">
            <a:extLst>
              <a:ext uri="{FF2B5EF4-FFF2-40B4-BE49-F238E27FC236}">
                <a16:creationId xmlns:a16="http://schemas.microsoft.com/office/drawing/2014/main" id="{83694724-0E48-CB4B-B466-2865482DC90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00861" y="274639"/>
            <a:ext cx="781539" cy="768179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C93673BD-3D71-714B-8E59-178AA7DAF8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63084" y="4417486"/>
            <a:ext cx="9095316" cy="1432206"/>
          </a:xfrm>
        </p:spPr>
        <p:txBody>
          <a:bodyPr anchor="t">
            <a:noAutofit/>
          </a:bodyPr>
          <a:lstStyle>
            <a:lvl1pPr algn="l">
              <a:defRPr sz="4800" b="1" cap="none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D19E6C04-1389-114F-83F0-040526C8EA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3084" y="3505200"/>
            <a:ext cx="9095316" cy="703609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bg1">
                    <a:lumMod val="9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EBF1875E-C1D9-6E42-A6FA-E204C227F210}"/>
              </a:ext>
            </a:extLst>
          </p:cNvPr>
          <p:cNvCxnSpPr>
            <a:cxnSpLocks/>
          </p:cNvCxnSpPr>
          <p:nvPr userDrawn="1"/>
        </p:nvCxnSpPr>
        <p:spPr>
          <a:xfrm>
            <a:off x="963084" y="4267200"/>
            <a:ext cx="9095316" cy="0"/>
          </a:xfrm>
          <a:prstGeom prst="straightConnector1">
            <a:avLst/>
          </a:prstGeom>
          <a:ln cap="rnd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39596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vider Slid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arallelogram 12">
            <a:extLst>
              <a:ext uri="{FF2B5EF4-FFF2-40B4-BE49-F238E27FC236}">
                <a16:creationId xmlns:a16="http://schemas.microsoft.com/office/drawing/2014/main" id="{0B0A23D0-4598-964F-BF82-307025976F2F}"/>
              </a:ext>
            </a:extLst>
          </p:cNvPr>
          <p:cNvSpPr/>
          <p:nvPr userDrawn="1"/>
        </p:nvSpPr>
        <p:spPr>
          <a:xfrm>
            <a:off x="-304800" y="4343401"/>
            <a:ext cx="11637159" cy="2327090"/>
          </a:xfrm>
          <a:prstGeom prst="parallelogram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6" name="Parallelogram 25">
            <a:extLst>
              <a:ext uri="{FF2B5EF4-FFF2-40B4-BE49-F238E27FC236}">
                <a16:creationId xmlns:a16="http://schemas.microsoft.com/office/drawing/2014/main" id="{BCEA6EC7-F618-BA48-9BB3-CF320CA34CCD}"/>
              </a:ext>
            </a:extLst>
          </p:cNvPr>
          <p:cNvSpPr/>
          <p:nvPr userDrawn="1"/>
        </p:nvSpPr>
        <p:spPr>
          <a:xfrm>
            <a:off x="457200" y="3733800"/>
            <a:ext cx="11430000" cy="2631891"/>
          </a:xfrm>
          <a:prstGeom prst="parallelogram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 </a:t>
            </a:r>
          </a:p>
        </p:txBody>
      </p:sp>
      <p:sp>
        <p:nvSpPr>
          <p:cNvPr id="21" name="Parallelogram 20">
            <a:extLst>
              <a:ext uri="{FF2B5EF4-FFF2-40B4-BE49-F238E27FC236}">
                <a16:creationId xmlns:a16="http://schemas.microsoft.com/office/drawing/2014/main" id="{9C8D9D52-6D28-EE4B-ADF3-374516D87769}"/>
              </a:ext>
            </a:extLst>
          </p:cNvPr>
          <p:cNvSpPr/>
          <p:nvPr userDrawn="1"/>
        </p:nvSpPr>
        <p:spPr>
          <a:xfrm>
            <a:off x="-866932" y="3429000"/>
            <a:ext cx="11915932" cy="3429000"/>
          </a:xfrm>
          <a:prstGeom prst="parallelogram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>
          <a:xfrm>
            <a:off x="-3051959" y="6324600"/>
            <a:ext cx="2844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C59D111-8AEE-AE4B-9DD6-FAC32B2F770E}" type="datetime1">
              <a:rPr lang="en-US" smtClean="0"/>
              <a:t>9/14/2022</a:t>
            </a:fld>
            <a:endParaRPr lang="en-US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>
          <a:xfrm>
            <a:off x="609600" y="6376275"/>
            <a:ext cx="3860800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Government &amp; Public Affairs Department</a:t>
            </a: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11153932" y="6914967"/>
            <a:ext cx="525929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DC173454-E1BF-C34D-81F5-7B18A1147FA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 title="City of San Antonio seal">
            <a:extLst>
              <a:ext uri="{FF2B5EF4-FFF2-40B4-BE49-F238E27FC236}">
                <a16:creationId xmlns:a16="http://schemas.microsoft.com/office/drawing/2014/main" id="{83694724-0E48-CB4B-B466-2865482DC90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00861" y="274639"/>
            <a:ext cx="781539" cy="768179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C93673BD-3D71-714B-8E59-178AA7DAF8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63084" y="4417486"/>
            <a:ext cx="9095316" cy="1432206"/>
          </a:xfrm>
        </p:spPr>
        <p:txBody>
          <a:bodyPr anchor="t">
            <a:noAutofit/>
          </a:bodyPr>
          <a:lstStyle>
            <a:lvl1pPr algn="l">
              <a:defRPr sz="4800" b="1" cap="none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D19E6C04-1389-114F-83F0-040526C8EA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3084" y="3505200"/>
            <a:ext cx="9095316" cy="703609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accent2">
                    <a:lumMod val="20000"/>
                    <a:lumOff val="80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EBF1875E-C1D9-6E42-A6FA-E204C227F210}"/>
              </a:ext>
            </a:extLst>
          </p:cNvPr>
          <p:cNvCxnSpPr>
            <a:cxnSpLocks/>
          </p:cNvCxnSpPr>
          <p:nvPr userDrawn="1"/>
        </p:nvCxnSpPr>
        <p:spPr>
          <a:xfrm>
            <a:off x="963084" y="4267200"/>
            <a:ext cx="9095316" cy="0"/>
          </a:xfrm>
          <a:prstGeom prst="straightConnector1">
            <a:avLst/>
          </a:prstGeom>
          <a:ln cap="rnd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2866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losing Slide">
    <p:bg>
      <p:bgPr>
        <a:blipFill dpi="0" rotWithShape="1">
          <a:blip r:embed="rId2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4263053"/>
            <a:ext cx="10363200" cy="994747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5257800"/>
            <a:ext cx="8534400" cy="814155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5" name="Picture 4" title="City of San Antonio seal">
            <a:extLst>
              <a:ext uri="{FF2B5EF4-FFF2-40B4-BE49-F238E27FC236}">
                <a16:creationId xmlns:a16="http://schemas.microsoft.com/office/drawing/2014/main" id="{9805C4C5-AF7E-2742-A252-E97C7D6407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7749" y="1295400"/>
            <a:ext cx="2917536" cy="2867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053103"/>
      </p:ext>
    </p:extLst>
  </p:cSld>
  <p:clrMapOvr>
    <a:masterClrMapping/>
  </p:clrMapOvr>
  <p:hf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 Colum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arallelogram 12">
            <a:extLst>
              <a:ext uri="{FF2B5EF4-FFF2-40B4-BE49-F238E27FC236}">
                <a16:creationId xmlns:a16="http://schemas.microsoft.com/office/drawing/2014/main" id="{0B0A23D0-4598-964F-BF82-307025976F2F}"/>
              </a:ext>
            </a:extLst>
          </p:cNvPr>
          <p:cNvSpPr/>
          <p:nvPr/>
        </p:nvSpPr>
        <p:spPr>
          <a:xfrm>
            <a:off x="-304800" y="6438901"/>
            <a:ext cx="12344400" cy="429683"/>
          </a:xfrm>
          <a:prstGeom prst="parallelogram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6" name="Parallelogram 25">
            <a:extLst>
              <a:ext uri="{FF2B5EF4-FFF2-40B4-BE49-F238E27FC236}">
                <a16:creationId xmlns:a16="http://schemas.microsoft.com/office/drawing/2014/main" id="{BCEA6EC7-F618-BA48-9BB3-CF320CA34CCD}"/>
              </a:ext>
            </a:extLst>
          </p:cNvPr>
          <p:cNvSpPr/>
          <p:nvPr/>
        </p:nvSpPr>
        <p:spPr>
          <a:xfrm>
            <a:off x="457200" y="6275808"/>
            <a:ext cx="11430000" cy="485515"/>
          </a:xfrm>
          <a:prstGeom prst="parallelogram">
            <a:avLst/>
          </a:prstGeom>
          <a:solidFill>
            <a:schemeClr val="accent4">
              <a:alpha val="7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 </a:t>
            </a:r>
          </a:p>
        </p:txBody>
      </p:sp>
      <p:sp>
        <p:nvSpPr>
          <p:cNvPr id="21" name="Parallelogram 20">
            <a:extLst>
              <a:ext uri="{FF2B5EF4-FFF2-40B4-BE49-F238E27FC236}">
                <a16:creationId xmlns:a16="http://schemas.microsoft.com/office/drawing/2014/main" id="{9C8D9D52-6D28-EE4B-ADF3-374516D87769}"/>
              </a:ext>
            </a:extLst>
          </p:cNvPr>
          <p:cNvSpPr/>
          <p:nvPr/>
        </p:nvSpPr>
        <p:spPr>
          <a:xfrm>
            <a:off x="-257332" y="6335184"/>
            <a:ext cx="11534932" cy="522816"/>
          </a:xfrm>
          <a:prstGeom prst="parallelogram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274639"/>
            <a:ext cx="10972800" cy="822910"/>
          </a:xfrm>
        </p:spPr>
        <p:txBody>
          <a:bodyPr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343399"/>
          </a:xfr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2400"/>
            </a:lvl1pPr>
            <a:lvl2pPr marL="990575" indent="-380990">
              <a:buClr>
                <a:schemeClr val="accent2"/>
              </a:buClr>
              <a:buFont typeface="Arial"/>
              <a:buChar char="•"/>
              <a:defRPr sz="2400"/>
            </a:lvl2pPr>
            <a:lvl3pPr>
              <a:buClr>
                <a:schemeClr val="accent2"/>
              </a:buClr>
              <a:defRPr sz="2400"/>
            </a:lvl3pPr>
            <a:lvl4pPr marL="2133547" indent="-304792">
              <a:buClr>
                <a:schemeClr val="accent2"/>
              </a:buClr>
              <a:buFont typeface="Arial"/>
              <a:buChar char="•"/>
              <a:defRPr sz="2400"/>
            </a:lvl4pPr>
            <a:lvl5pPr marL="2743131" indent="-304792">
              <a:buClr>
                <a:schemeClr val="accent2"/>
              </a:buClr>
              <a:buFont typeface="Arial"/>
              <a:buChar char="•"/>
              <a:defRPr sz="2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>
          <a:xfrm>
            <a:off x="-3051959" y="6324600"/>
            <a:ext cx="2844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463A822-D82C-284C-BB04-7BD85C147D1D}" type="datetime1">
              <a:rPr lang="en-US" smtClean="0"/>
              <a:t>9/14/2022</a:t>
            </a:fld>
            <a:endParaRPr lang="en-US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>
          <a:xfrm>
            <a:off x="609600" y="6376275"/>
            <a:ext cx="3860800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Enter Dept</a:t>
            </a: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11153932" y="6396198"/>
            <a:ext cx="525929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C173454-E1BF-C34D-81F5-7B18A1147FA8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87DCEC1-8BFE-CB4E-B87F-8BCCA7290D07}"/>
              </a:ext>
            </a:extLst>
          </p:cNvPr>
          <p:cNvCxnSpPr/>
          <p:nvPr/>
        </p:nvCxnSpPr>
        <p:spPr>
          <a:xfrm>
            <a:off x="609600" y="1156924"/>
            <a:ext cx="10972800" cy="0"/>
          </a:xfrm>
          <a:prstGeom prst="line">
            <a:avLst/>
          </a:prstGeom>
          <a:ln cap="rnd">
            <a:solidFill>
              <a:schemeClr val="accent3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2" name="Picture 11" title="City of San Antonio seal">
            <a:extLst>
              <a:ext uri="{FF2B5EF4-FFF2-40B4-BE49-F238E27FC236}">
                <a16:creationId xmlns:a16="http://schemas.microsoft.com/office/drawing/2014/main" id="{83694724-0E48-CB4B-B466-2865482DC9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0861" y="274639"/>
            <a:ext cx="781539" cy="768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059061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 Colum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arallelogram 19">
            <a:extLst>
              <a:ext uri="{FF2B5EF4-FFF2-40B4-BE49-F238E27FC236}">
                <a16:creationId xmlns:a16="http://schemas.microsoft.com/office/drawing/2014/main" id="{2F357CA9-9936-AB45-A37A-6C6F45935B15}"/>
              </a:ext>
            </a:extLst>
          </p:cNvPr>
          <p:cNvSpPr/>
          <p:nvPr/>
        </p:nvSpPr>
        <p:spPr>
          <a:xfrm>
            <a:off x="-304800" y="6438901"/>
            <a:ext cx="12344400" cy="419099"/>
          </a:xfrm>
          <a:prstGeom prst="parallelogram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1" name="Parallelogram 20">
            <a:extLst>
              <a:ext uri="{FF2B5EF4-FFF2-40B4-BE49-F238E27FC236}">
                <a16:creationId xmlns:a16="http://schemas.microsoft.com/office/drawing/2014/main" id="{B8BCA106-904D-6D48-A033-2D4A0B63B813}"/>
              </a:ext>
            </a:extLst>
          </p:cNvPr>
          <p:cNvSpPr/>
          <p:nvPr/>
        </p:nvSpPr>
        <p:spPr>
          <a:xfrm>
            <a:off x="457200" y="6275808"/>
            <a:ext cx="11430000" cy="485515"/>
          </a:xfrm>
          <a:prstGeom prst="parallelogram">
            <a:avLst/>
          </a:prstGeom>
          <a:solidFill>
            <a:schemeClr val="accent4">
              <a:alpha val="7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 </a:t>
            </a:r>
          </a:p>
        </p:txBody>
      </p:sp>
      <p:sp>
        <p:nvSpPr>
          <p:cNvPr id="22" name="Parallelogram 21">
            <a:extLst>
              <a:ext uri="{FF2B5EF4-FFF2-40B4-BE49-F238E27FC236}">
                <a16:creationId xmlns:a16="http://schemas.microsoft.com/office/drawing/2014/main" id="{8F97CD06-61DC-474E-8F9C-10A403882C12}"/>
              </a:ext>
            </a:extLst>
          </p:cNvPr>
          <p:cNvSpPr/>
          <p:nvPr/>
        </p:nvSpPr>
        <p:spPr>
          <a:xfrm>
            <a:off x="-257332" y="6335184"/>
            <a:ext cx="11534932" cy="522816"/>
          </a:xfrm>
          <a:prstGeom prst="parallelogram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274639"/>
            <a:ext cx="10972800" cy="822910"/>
          </a:xfrm>
        </p:spPr>
        <p:txBody>
          <a:bodyPr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5242560" cy="4384491"/>
          </a:xfr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2400"/>
            </a:lvl1pPr>
            <a:lvl2pPr marL="990575" indent="-380990">
              <a:buClr>
                <a:schemeClr val="accent2"/>
              </a:buClr>
              <a:buFont typeface="Arial"/>
              <a:buChar char="•"/>
              <a:defRPr sz="2400"/>
            </a:lvl2pPr>
            <a:lvl3pPr>
              <a:buClr>
                <a:schemeClr val="accent2"/>
              </a:buClr>
              <a:defRPr sz="2400"/>
            </a:lvl3pPr>
            <a:lvl4pPr marL="2133547" indent="-304792">
              <a:buClr>
                <a:schemeClr val="accent2"/>
              </a:buClr>
              <a:buFont typeface="Arial"/>
              <a:buChar char="•"/>
              <a:defRPr sz="2400"/>
            </a:lvl4pPr>
            <a:lvl5pPr marL="2743131" indent="-304792">
              <a:buClr>
                <a:schemeClr val="accent2"/>
              </a:buClr>
              <a:buFont typeface="Arial"/>
              <a:buChar char="•"/>
              <a:defRPr sz="2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>
          <a:xfrm>
            <a:off x="-3051959" y="6324600"/>
            <a:ext cx="2844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463A822-D82C-284C-BB04-7BD85C147D1D}" type="datetime1">
              <a:rPr lang="en-US" smtClean="0"/>
              <a:t>9/14/2022</a:t>
            </a:fld>
            <a:endParaRPr lang="en-US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>
          <a:xfrm>
            <a:off x="609600" y="6376275"/>
            <a:ext cx="3860800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Enter Dept</a:t>
            </a: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11153932" y="6396198"/>
            <a:ext cx="525929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C173454-E1BF-C34D-81F5-7B18A1147FA8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87DCEC1-8BFE-CB4E-B87F-8BCCA7290D07}"/>
              </a:ext>
            </a:extLst>
          </p:cNvPr>
          <p:cNvCxnSpPr/>
          <p:nvPr/>
        </p:nvCxnSpPr>
        <p:spPr>
          <a:xfrm>
            <a:off x="609600" y="1156924"/>
            <a:ext cx="10972800" cy="0"/>
          </a:xfrm>
          <a:prstGeom prst="line">
            <a:avLst/>
          </a:prstGeom>
          <a:ln cap="rnd">
            <a:solidFill>
              <a:schemeClr val="accent3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2" name="Picture 11" title="City of San Antonio seal">
            <a:extLst>
              <a:ext uri="{FF2B5EF4-FFF2-40B4-BE49-F238E27FC236}">
                <a16:creationId xmlns:a16="http://schemas.microsoft.com/office/drawing/2014/main" id="{83694724-0E48-CB4B-B466-2865482DC9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0861" y="274639"/>
            <a:ext cx="781539" cy="768179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C83BFCAB-039A-C647-BAEC-D052ECD087F8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339840" y="1600201"/>
            <a:ext cx="5242560" cy="4384491"/>
          </a:xfr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2400"/>
            </a:lvl1pPr>
            <a:lvl2pPr marL="990575" indent="-380990">
              <a:buClr>
                <a:schemeClr val="accent2"/>
              </a:buClr>
              <a:buFont typeface="Arial"/>
              <a:buChar char="•"/>
              <a:defRPr sz="2400"/>
            </a:lvl2pPr>
            <a:lvl3pPr>
              <a:buClr>
                <a:schemeClr val="accent2"/>
              </a:buClr>
              <a:defRPr sz="2400"/>
            </a:lvl3pPr>
            <a:lvl4pPr marL="2133547" indent="-304792">
              <a:buClr>
                <a:schemeClr val="accent2"/>
              </a:buClr>
              <a:buFont typeface="Arial"/>
              <a:buChar char="•"/>
              <a:defRPr sz="2400"/>
            </a:lvl4pPr>
            <a:lvl5pPr marL="2743131" indent="-304792">
              <a:buClr>
                <a:schemeClr val="accent2"/>
              </a:buClr>
              <a:buFont typeface="Arial"/>
              <a:buChar char="•"/>
              <a:defRPr sz="2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69121FB8-1D2C-A74C-B5BE-107A3165EE79}"/>
              </a:ext>
            </a:extLst>
          </p:cNvPr>
          <p:cNvCxnSpPr>
            <a:cxnSpLocks/>
          </p:cNvCxnSpPr>
          <p:nvPr/>
        </p:nvCxnSpPr>
        <p:spPr>
          <a:xfrm flipH="1">
            <a:off x="6067425" y="1600201"/>
            <a:ext cx="19050" cy="4384491"/>
          </a:xfrm>
          <a:prstGeom prst="straightConnector1">
            <a:avLst/>
          </a:prstGeom>
          <a:ln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4265670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 Colum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arallelogram 24">
            <a:extLst>
              <a:ext uri="{FF2B5EF4-FFF2-40B4-BE49-F238E27FC236}">
                <a16:creationId xmlns:a16="http://schemas.microsoft.com/office/drawing/2014/main" id="{B92FA1BA-CAF3-B94D-9EFD-AB08C13DE7FF}"/>
              </a:ext>
            </a:extLst>
          </p:cNvPr>
          <p:cNvSpPr/>
          <p:nvPr userDrawn="1"/>
        </p:nvSpPr>
        <p:spPr>
          <a:xfrm>
            <a:off x="-304800" y="6438901"/>
            <a:ext cx="12344400" cy="419099"/>
          </a:xfrm>
          <a:prstGeom prst="parallelogram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6" name="Parallelogram 25">
            <a:extLst>
              <a:ext uri="{FF2B5EF4-FFF2-40B4-BE49-F238E27FC236}">
                <a16:creationId xmlns:a16="http://schemas.microsoft.com/office/drawing/2014/main" id="{D9BF52AE-AAEE-6B4B-AE2C-F851F3185E56}"/>
              </a:ext>
            </a:extLst>
          </p:cNvPr>
          <p:cNvSpPr/>
          <p:nvPr userDrawn="1"/>
        </p:nvSpPr>
        <p:spPr>
          <a:xfrm>
            <a:off x="457200" y="6275808"/>
            <a:ext cx="11430000" cy="485515"/>
          </a:xfrm>
          <a:prstGeom prst="parallelogram">
            <a:avLst/>
          </a:prstGeom>
          <a:solidFill>
            <a:schemeClr val="accent4">
              <a:alpha val="7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 </a:t>
            </a:r>
          </a:p>
        </p:txBody>
      </p:sp>
      <p:sp>
        <p:nvSpPr>
          <p:cNvPr id="27" name="Parallelogram 26">
            <a:extLst>
              <a:ext uri="{FF2B5EF4-FFF2-40B4-BE49-F238E27FC236}">
                <a16:creationId xmlns:a16="http://schemas.microsoft.com/office/drawing/2014/main" id="{714BBC91-C511-574C-BB4E-EA28CB018885}"/>
              </a:ext>
            </a:extLst>
          </p:cNvPr>
          <p:cNvSpPr/>
          <p:nvPr userDrawn="1"/>
        </p:nvSpPr>
        <p:spPr>
          <a:xfrm>
            <a:off x="-257332" y="6335184"/>
            <a:ext cx="11534932" cy="522816"/>
          </a:xfrm>
          <a:prstGeom prst="parallelogram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274639"/>
            <a:ext cx="10972800" cy="822910"/>
          </a:xfrm>
        </p:spPr>
        <p:txBody>
          <a:bodyPr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>
          <a:xfrm>
            <a:off x="-3051959" y="6324600"/>
            <a:ext cx="2844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C59D111-8AEE-AE4B-9DD6-FAC32B2F770E}" type="datetime1">
              <a:rPr lang="en-US" smtClean="0"/>
              <a:t>9/14/2022</a:t>
            </a:fld>
            <a:endParaRPr lang="en-US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>
          <a:xfrm>
            <a:off x="609600" y="6376275"/>
            <a:ext cx="3860800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Government &amp; Public Affairs Department</a:t>
            </a: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11153932" y="6396198"/>
            <a:ext cx="525929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C173454-E1BF-C34D-81F5-7B18A1147FA8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87DCEC1-8BFE-CB4E-B87F-8BCCA7290D07}"/>
              </a:ext>
            </a:extLst>
          </p:cNvPr>
          <p:cNvCxnSpPr/>
          <p:nvPr/>
        </p:nvCxnSpPr>
        <p:spPr>
          <a:xfrm>
            <a:off x="609600" y="1156924"/>
            <a:ext cx="10972800" cy="0"/>
          </a:xfrm>
          <a:prstGeom prst="line">
            <a:avLst/>
          </a:prstGeom>
          <a:ln cap="rnd">
            <a:solidFill>
              <a:schemeClr val="accent3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2" name="Picture 11" title="City of San Antonio seal">
            <a:extLst>
              <a:ext uri="{FF2B5EF4-FFF2-40B4-BE49-F238E27FC236}">
                <a16:creationId xmlns:a16="http://schemas.microsoft.com/office/drawing/2014/main" id="{83694724-0E48-CB4B-B466-2865482DC90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00861" y="274639"/>
            <a:ext cx="781539" cy="768179"/>
          </a:xfrm>
          <a:prstGeom prst="rect">
            <a:avLst/>
          </a:prstGeom>
        </p:spPr>
      </p:pic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8BC9990D-D93D-B446-97B4-CD2E487E96AE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343400" y="1600200"/>
            <a:ext cx="3505200" cy="1727360"/>
          </a:xfrm>
        </p:spPr>
        <p:txBody>
          <a:bodyPr>
            <a:normAutofit/>
          </a:bodyPr>
          <a:lstStyle>
            <a:lvl1pPr marL="0" indent="0">
              <a:buClr>
                <a:schemeClr val="accent2"/>
              </a:buClr>
              <a:buNone/>
              <a:defRPr sz="2400"/>
            </a:lvl1pPr>
            <a:lvl2pPr marL="990575" indent="-380990">
              <a:buClr>
                <a:schemeClr val="accent2"/>
              </a:buClr>
              <a:buFont typeface="Arial"/>
              <a:buChar char="•"/>
              <a:defRPr sz="2400"/>
            </a:lvl2pPr>
            <a:lvl3pPr>
              <a:buClr>
                <a:schemeClr val="accent2"/>
              </a:buClr>
              <a:defRPr sz="2400"/>
            </a:lvl3pPr>
            <a:lvl4pPr marL="2133547" indent="-304792">
              <a:buClr>
                <a:schemeClr val="accent2"/>
              </a:buClr>
              <a:buFont typeface="Arial"/>
              <a:buChar char="•"/>
              <a:defRPr sz="2400"/>
            </a:lvl4pPr>
            <a:lvl5pPr marL="2743131" indent="-304792">
              <a:buClr>
                <a:schemeClr val="accent2"/>
              </a:buClr>
              <a:buFont typeface="Arial"/>
              <a:buChar char="•"/>
              <a:defRPr sz="2400"/>
            </a:lvl5pPr>
          </a:lstStyle>
          <a:p>
            <a:pPr lvl="0"/>
            <a:endParaRPr lang="en-US"/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58CF1E55-F2C3-6B4F-A923-1016A218EFA3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077200" y="1600200"/>
            <a:ext cx="3505200" cy="1727360"/>
          </a:xfrm>
        </p:spPr>
        <p:txBody>
          <a:bodyPr>
            <a:normAutofit/>
          </a:bodyPr>
          <a:lstStyle>
            <a:lvl1pPr marL="0" indent="0">
              <a:buClr>
                <a:schemeClr val="accent2"/>
              </a:buClr>
              <a:buNone/>
              <a:defRPr sz="2400"/>
            </a:lvl1pPr>
            <a:lvl2pPr marL="990575" indent="-380990">
              <a:buClr>
                <a:schemeClr val="accent2"/>
              </a:buClr>
              <a:buFont typeface="Arial"/>
              <a:buChar char="•"/>
              <a:defRPr sz="2400"/>
            </a:lvl2pPr>
            <a:lvl3pPr>
              <a:buClr>
                <a:schemeClr val="accent2"/>
              </a:buClr>
              <a:defRPr sz="2400"/>
            </a:lvl3pPr>
            <a:lvl4pPr marL="2133547" indent="-304792">
              <a:buClr>
                <a:schemeClr val="accent2"/>
              </a:buClr>
              <a:buFont typeface="Arial"/>
              <a:buChar char="•"/>
              <a:defRPr sz="2400"/>
            </a:lvl4pPr>
            <a:lvl5pPr marL="2743131" indent="-304792">
              <a:buClr>
                <a:schemeClr val="accent2"/>
              </a:buClr>
              <a:buFont typeface="Arial"/>
              <a:buChar char="•"/>
              <a:defRPr sz="2400"/>
            </a:lvl5pPr>
          </a:lstStyle>
          <a:p>
            <a:pPr lvl="0"/>
            <a:endParaRPr lang="en-US"/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A0914DB6-869A-044D-9D0B-449142370D59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09600" y="1600200"/>
            <a:ext cx="3505200" cy="1727360"/>
          </a:xfrm>
        </p:spPr>
        <p:txBody>
          <a:bodyPr>
            <a:normAutofit/>
          </a:bodyPr>
          <a:lstStyle>
            <a:lvl1pPr marL="0" indent="0">
              <a:buClr>
                <a:schemeClr val="accent2"/>
              </a:buClr>
              <a:buNone/>
              <a:defRPr sz="2400"/>
            </a:lvl1pPr>
            <a:lvl2pPr marL="990575" indent="-380990">
              <a:buClr>
                <a:schemeClr val="accent2"/>
              </a:buClr>
              <a:buFont typeface="Arial"/>
              <a:buChar char="•"/>
              <a:defRPr sz="2400"/>
            </a:lvl2pPr>
            <a:lvl3pPr>
              <a:buClr>
                <a:schemeClr val="accent2"/>
              </a:buClr>
              <a:defRPr sz="2400"/>
            </a:lvl3pPr>
            <a:lvl4pPr marL="2133547" indent="-304792">
              <a:buClr>
                <a:schemeClr val="accent2"/>
              </a:buClr>
              <a:buFont typeface="Arial"/>
              <a:buChar char="•"/>
              <a:defRPr sz="2400"/>
            </a:lvl4pPr>
            <a:lvl5pPr marL="2743131" indent="-304792">
              <a:buClr>
                <a:schemeClr val="accent2"/>
              </a:buClr>
              <a:buFont typeface="Arial"/>
              <a:buChar char="•"/>
              <a:defRPr sz="2400"/>
            </a:lvl5pPr>
          </a:lstStyle>
          <a:p>
            <a:pPr lvl="0"/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0D2A63B-1C4E-D44C-9F35-19D028A905A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09600" y="4038600"/>
            <a:ext cx="3505200" cy="1905000"/>
          </a:xfrm>
        </p:spPr>
        <p:txBody>
          <a:bodyPr>
            <a:noAutofit/>
          </a:bodyPr>
          <a:lstStyle>
            <a:lvl1pPr>
              <a:buClr>
                <a:schemeClr val="accent2"/>
              </a:buClr>
              <a:defRPr sz="1800"/>
            </a:lvl1pPr>
            <a:lvl2pPr>
              <a:buClr>
                <a:schemeClr val="accent2"/>
              </a:buClr>
              <a:defRPr sz="1800"/>
            </a:lvl2pPr>
            <a:lvl3pPr>
              <a:buClr>
                <a:schemeClr val="accent2"/>
              </a:buClr>
              <a:defRPr sz="1800"/>
            </a:lvl3pPr>
            <a:lvl4pPr>
              <a:buClr>
                <a:schemeClr val="accent2"/>
              </a:buClr>
              <a:defRPr sz="1800"/>
            </a:lvl4pPr>
            <a:lvl5pPr>
              <a:buClr>
                <a:schemeClr val="accent2"/>
              </a:buClr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F8A1DC45-5684-9B41-AC27-BA96C848C3E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343400" y="4038600"/>
            <a:ext cx="3505200" cy="1905000"/>
          </a:xfrm>
        </p:spPr>
        <p:txBody>
          <a:bodyPr>
            <a:noAutofit/>
          </a:bodyPr>
          <a:lstStyle>
            <a:lvl1pPr>
              <a:buClr>
                <a:schemeClr val="accent2"/>
              </a:buClr>
              <a:defRPr sz="1800"/>
            </a:lvl1pPr>
            <a:lvl2pPr>
              <a:buClr>
                <a:schemeClr val="accent2"/>
              </a:buClr>
              <a:defRPr sz="1800"/>
            </a:lvl2pPr>
            <a:lvl3pPr>
              <a:buClr>
                <a:schemeClr val="accent2"/>
              </a:buClr>
              <a:defRPr sz="1800"/>
            </a:lvl3pPr>
            <a:lvl4pPr>
              <a:buClr>
                <a:schemeClr val="accent2"/>
              </a:buClr>
              <a:defRPr sz="1800"/>
            </a:lvl4pPr>
            <a:lvl5pPr>
              <a:buClr>
                <a:schemeClr val="accent2"/>
              </a:buClr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6793557D-DD2D-2D43-8D96-0556004A042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077200" y="4038600"/>
            <a:ext cx="3505200" cy="1905000"/>
          </a:xfrm>
        </p:spPr>
        <p:txBody>
          <a:bodyPr>
            <a:noAutofit/>
          </a:bodyPr>
          <a:lstStyle>
            <a:lvl1pPr>
              <a:buClr>
                <a:schemeClr val="accent2"/>
              </a:buClr>
              <a:defRPr sz="1800"/>
            </a:lvl1pPr>
            <a:lvl2pPr>
              <a:buClr>
                <a:schemeClr val="accent2"/>
              </a:buClr>
              <a:defRPr sz="1800"/>
            </a:lvl2pPr>
            <a:lvl3pPr>
              <a:buClr>
                <a:schemeClr val="accent2"/>
              </a:buClr>
              <a:defRPr sz="1800"/>
            </a:lvl3pPr>
            <a:lvl4pPr>
              <a:buClr>
                <a:schemeClr val="accent2"/>
              </a:buClr>
              <a:defRPr sz="1800"/>
            </a:lvl4pPr>
            <a:lvl5pPr>
              <a:buClr>
                <a:schemeClr val="accent2"/>
              </a:buClr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230F583-9F46-1648-A0DF-CFBB82EF8213}"/>
              </a:ext>
            </a:extLst>
          </p:cNvPr>
          <p:cNvCxnSpPr>
            <a:cxnSpLocks/>
          </p:cNvCxnSpPr>
          <p:nvPr userDrawn="1"/>
        </p:nvCxnSpPr>
        <p:spPr>
          <a:xfrm flipH="1">
            <a:off x="4219575" y="1585803"/>
            <a:ext cx="19050" cy="4384491"/>
          </a:xfrm>
          <a:prstGeom prst="straightConnector1">
            <a:avLst/>
          </a:prstGeom>
          <a:ln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CAAB6CA8-7970-EF41-ABAD-FFEE126EF82A}"/>
              </a:ext>
            </a:extLst>
          </p:cNvPr>
          <p:cNvCxnSpPr>
            <a:cxnSpLocks/>
          </p:cNvCxnSpPr>
          <p:nvPr userDrawn="1"/>
        </p:nvCxnSpPr>
        <p:spPr>
          <a:xfrm flipH="1">
            <a:off x="7952890" y="1585803"/>
            <a:ext cx="19050" cy="4384491"/>
          </a:xfrm>
          <a:prstGeom prst="straightConnector1">
            <a:avLst/>
          </a:prstGeom>
          <a:ln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5F67BFA7-41B9-DC49-B297-7FAF5306DB8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9599" y="3431277"/>
            <a:ext cx="3504715" cy="503606"/>
          </a:xfrm>
        </p:spPr>
        <p:txBody>
          <a:bodyPr>
            <a:norm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Subtitle 1</a:t>
            </a:r>
          </a:p>
        </p:txBody>
      </p:sp>
      <p:sp>
        <p:nvSpPr>
          <p:cNvPr id="29" name="Text Placeholder 27">
            <a:extLst>
              <a:ext uri="{FF2B5EF4-FFF2-40B4-BE49-F238E27FC236}">
                <a16:creationId xmlns:a16="http://schemas.microsoft.com/office/drawing/2014/main" id="{736CC7A8-3B77-8140-A577-0018D65D60D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343642" y="3431277"/>
            <a:ext cx="3504715" cy="503606"/>
          </a:xfrm>
        </p:spPr>
        <p:txBody>
          <a:bodyPr>
            <a:norm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Subtitle 2</a:t>
            </a:r>
          </a:p>
        </p:txBody>
      </p:sp>
      <p:sp>
        <p:nvSpPr>
          <p:cNvPr id="30" name="Text Placeholder 27">
            <a:extLst>
              <a:ext uri="{FF2B5EF4-FFF2-40B4-BE49-F238E27FC236}">
                <a16:creationId xmlns:a16="http://schemas.microsoft.com/office/drawing/2014/main" id="{8CBF893D-77E2-B649-A692-4D689B6728D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066584" y="3431277"/>
            <a:ext cx="3504715" cy="503606"/>
          </a:xfrm>
        </p:spPr>
        <p:txBody>
          <a:bodyPr>
            <a:norm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Subtitle 3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49D7F9B9-E469-2A42-A977-565818798827}"/>
              </a:ext>
            </a:extLst>
          </p:cNvPr>
          <p:cNvCxnSpPr>
            <a:cxnSpLocks/>
          </p:cNvCxnSpPr>
          <p:nvPr userDrawn="1"/>
        </p:nvCxnSpPr>
        <p:spPr>
          <a:xfrm>
            <a:off x="609599" y="3962400"/>
            <a:ext cx="3504715" cy="0"/>
          </a:xfrm>
          <a:prstGeom prst="straightConnector1">
            <a:avLst/>
          </a:prstGeom>
          <a:ln cap="rnd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A0FB0EA8-CE2B-6741-B48C-D8A8785A8289}"/>
              </a:ext>
            </a:extLst>
          </p:cNvPr>
          <p:cNvCxnSpPr>
            <a:cxnSpLocks/>
          </p:cNvCxnSpPr>
          <p:nvPr userDrawn="1"/>
        </p:nvCxnSpPr>
        <p:spPr>
          <a:xfrm>
            <a:off x="4334932" y="3962400"/>
            <a:ext cx="3504715" cy="0"/>
          </a:xfrm>
          <a:prstGeom prst="straightConnector1">
            <a:avLst/>
          </a:prstGeom>
          <a:ln cap="rnd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02AC7DCD-2D8B-2B4B-8F8E-CF22662D8F7A}"/>
              </a:ext>
            </a:extLst>
          </p:cNvPr>
          <p:cNvCxnSpPr>
            <a:cxnSpLocks/>
          </p:cNvCxnSpPr>
          <p:nvPr userDrawn="1"/>
        </p:nvCxnSpPr>
        <p:spPr>
          <a:xfrm>
            <a:off x="8060266" y="3962400"/>
            <a:ext cx="3504715" cy="0"/>
          </a:xfrm>
          <a:prstGeom prst="straightConnector1">
            <a:avLst/>
          </a:prstGeom>
          <a:ln cap="rnd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59395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 Column Top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arallelogram 12">
            <a:extLst>
              <a:ext uri="{FF2B5EF4-FFF2-40B4-BE49-F238E27FC236}">
                <a16:creationId xmlns:a16="http://schemas.microsoft.com/office/drawing/2014/main" id="{0B0A23D0-4598-964F-BF82-307025976F2F}"/>
              </a:ext>
            </a:extLst>
          </p:cNvPr>
          <p:cNvSpPr/>
          <p:nvPr userDrawn="1"/>
        </p:nvSpPr>
        <p:spPr>
          <a:xfrm>
            <a:off x="-304800" y="6438901"/>
            <a:ext cx="12344400" cy="429683"/>
          </a:xfrm>
          <a:prstGeom prst="parallelogram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6" name="Parallelogram 25">
            <a:extLst>
              <a:ext uri="{FF2B5EF4-FFF2-40B4-BE49-F238E27FC236}">
                <a16:creationId xmlns:a16="http://schemas.microsoft.com/office/drawing/2014/main" id="{BCEA6EC7-F618-BA48-9BB3-CF320CA34CCD}"/>
              </a:ext>
            </a:extLst>
          </p:cNvPr>
          <p:cNvSpPr/>
          <p:nvPr userDrawn="1"/>
        </p:nvSpPr>
        <p:spPr>
          <a:xfrm>
            <a:off x="457200" y="6275808"/>
            <a:ext cx="11430000" cy="485515"/>
          </a:xfrm>
          <a:prstGeom prst="parallelogram">
            <a:avLst/>
          </a:prstGeom>
          <a:solidFill>
            <a:schemeClr val="accent4">
              <a:alpha val="7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 </a:t>
            </a:r>
          </a:p>
        </p:txBody>
      </p:sp>
      <p:sp>
        <p:nvSpPr>
          <p:cNvPr id="21" name="Parallelogram 20">
            <a:extLst>
              <a:ext uri="{FF2B5EF4-FFF2-40B4-BE49-F238E27FC236}">
                <a16:creationId xmlns:a16="http://schemas.microsoft.com/office/drawing/2014/main" id="{9C8D9D52-6D28-EE4B-ADF3-374516D87769}"/>
              </a:ext>
            </a:extLst>
          </p:cNvPr>
          <p:cNvSpPr/>
          <p:nvPr userDrawn="1"/>
        </p:nvSpPr>
        <p:spPr>
          <a:xfrm>
            <a:off x="-257332" y="6335184"/>
            <a:ext cx="11534932" cy="522816"/>
          </a:xfrm>
          <a:prstGeom prst="parallelogram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>
          <a:xfrm>
            <a:off x="-3051959" y="6324600"/>
            <a:ext cx="2844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C59D111-8AEE-AE4B-9DD6-FAC32B2F770E}" type="datetime1">
              <a:rPr lang="en-US" smtClean="0"/>
              <a:t>9/14/2022</a:t>
            </a:fld>
            <a:endParaRPr lang="en-US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>
          <a:xfrm>
            <a:off x="609600" y="6376275"/>
            <a:ext cx="3860800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Government &amp; Public Affairs Department</a:t>
            </a: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11153932" y="6396198"/>
            <a:ext cx="525929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C173454-E1BF-C34D-81F5-7B18A1147FA8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87DCEC1-8BFE-CB4E-B87F-8BCCA7290D07}"/>
              </a:ext>
            </a:extLst>
          </p:cNvPr>
          <p:cNvCxnSpPr>
            <a:cxnSpLocks/>
          </p:cNvCxnSpPr>
          <p:nvPr/>
        </p:nvCxnSpPr>
        <p:spPr>
          <a:xfrm>
            <a:off x="2389717" y="5343646"/>
            <a:ext cx="7315200" cy="0"/>
          </a:xfrm>
          <a:prstGeom prst="line">
            <a:avLst/>
          </a:prstGeom>
          <a:ln cap="rnd">
            <a:solidFill>
              <a:schemeClr val="accent3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2" name="Picture 11" title="City of San Antonio seal">
            <a:extLst>
              <a:ext uri="{FF2B5EF4-FFF2-40B4-BE49-F238E27FC236}">
                <a16:creationId xmlns:a16="http://schemas.microsoft.com/office/drawing/2014/main" id="{83694724-0E48-CB4B-B466-2865482DC90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00861" y="274639"/>
            <a:ext cx="781539" cy="768179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5C5F6C2A-1C91-2C4D-9064-C58E8492CE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9717" y="47244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8" name="Picture Placeholder 2">
            <a:extLst>
              <a:ext uri="{FF2B5EF4-FFF2-40B4-BE49-F238E27FC236}">
                <a16:creationId xmlns:a16="http://schemas.microsoft.com/office/drawing/2014/main" id="{0E29A5D9-2408-B04F-B05B-38C21A9737B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D940EF08-BE94-6541-99A4-76E1C77682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389717" y="5367345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108551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 Column Backgrou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arallelogram 25">
            <a:extLst>
              <a:ext uri="{FF2B5EF4-FFF2-40B4-BE49-F238E27FC236}">
                <a16:creationId xmlns:a16="http://schemas.microsoft.com/office/drawing/2014/main" id="{CA504CA3-5BCD-2545-90FB-E720C5332215}"/>
              </a:ext>
            </a:extLst>
          </p:cNvPr>
          <p:cNvSpPr/>
          <p:nvPr userDrawn="1"/>
        </p:nvSpPr>
        <p:spPr>
          <a:xfrm>
            <a:off x="823979" y="0"/>
            <a:ext cx="5500621" cy="6126168"/>
          </a:xfrm>
          <a:custGeom>
            <a:avLst/>
            <a:gdLst>
              <a:gd name="connsiteX0" fmla="*/ 0 w 6157726"/>
              <a:gd name="connsiteY0" fmla="*/ 6858000 h 6858000"/>
              <a:gd name="connsiteX1" fmla="*/ 1539432 w 6157726"/>
              <a:gd name="connsiteY1" fmla="*/ 0 h 6858000"/>
              <a:gd name="connsiteX2" fmla="*/ 6157726 w 6157726"/>
              <a:gd name="connsiteY2" fmla="*/ 0 h 6858000"/>
              <a:gd name="connsiteX3" fmla="*/ 4618295 w 6157726"/>
              <a:gd name="connsiteY3" fmla="*/ 6858000 h 6858000"/>
              <a:gd name="connsiteX4" fmla="*/ 0 w 6157726"/>
              <a:gd name="connsiteY4" fmla="*/ 6858000 h 6858000"/>
              <a:gd name="connsiteX0" fmla="*/ 0 w 6157726"/>
              <a:gd name="connsiteY0" fmla="*/ 6858000 h 6858000"/>
              <a:gd name="connsiteX1" fmla="*/ 27873 w 6157726"/>
              <a:gd name="connsiteY1" fmla="*/ 0 h 6858000"/>
              <a:gd name="connsiteX2" fmla="*/ 6157726 w 6157726"/>
              <a:gd name="connsiteY2" fmla="*/ 0 h 6858000"/>
              <a:gd name="connsiteX3" fmla="*/ 4618295 w 6157726"/>
              <a:gd name="connsiteY3" fmla="*/ 6858000 h 6858000"/>
              <a:gd name="connsiteX4" fmla="*/ 0 w 6157726"/>
              <a:gd name="connsiteY4" fmla="*/ 6858000 h 6858000"/>
              <a:gd name="connsiteX0" fmla="*/ 0 w 6157726"/>
              <a:gd name="connsiteY0" fmla="*/ 6858000 h 6858000"/>
              <a:gd name="connsiteX1" fmla="*/ 18248 w 6157726"/>
              <a:gd name="connsiteY1" fmla="*/ 19251 h 6858000"/>
              <a:gd name="connsiteX2" fmla="*/ 6157726 w 6157726"/>
              <a:gd name="connsiteY2" fmla="*/ 0 h 6858000"/>
              <a:gd name="connsiteX3" fmla="*/ 4618295 w 6157726"/>
              <a:gd name="connsiteY3" fmla="*/ 6858000 h 6858000"/>
              <a:gd name="connsiteX4" fmla="*/ 0 w 6157726"/>
              <a:gd name="connsiteY4" fmla="*/ 6858000 h 6858000"/>
              <a:gd name="connsiteX0" fmla="*/ 135939 w 6293665"/>
              <a:gd name="connsiteY0" fmla="*/ 6858000 h 6858000"/>
              <a:gd name="connsiteX1" fmla="*/ 182 w 6293665"/>
              <a:gd name="connsiteY1" fmla="*/ 38501 h 6858000"/>
              <a:gd name="connsiteX2" fmla="*/ 6293665 w 6293665"/>
              <a:gd name="connsiteY2" fmla="*/ 0 h 6858000"/>
              <a:gd name="connsiteX3" fmla="*/ 4754234 w 6293665"/>
              <a:gd name="connsiteY3" fmla="*/ 6858000 h 6858000"/>
              <a:gd name="connsiteX4" fmla="*/ 135939 w 6293665"/>
              <a:gd name="connsiteY4" fmla="*/ 6858000 h 6858000"/>
              <a:gd name="connsiteX0" fmla="*/ 0 w 6157726"/>
              <a:gd name="connsiteY0" fmla="*/ 6858000 h 6858000"/>
              <a:gd name="connsiteX1" fmla="*/ 461010 w 6157726"/>
              <a:gd name="connsiteY1" fmla="*/ 38501 h 6858000"/>
              <a:gd name="connsiteX2" fmla="*/ 6157726 w 6157726"/>
              <a:gd name="connsiteY2" fmla="*/ 0 h 6858000"/>
              <a:gd name="connsiteX3" fmla="*/ 4618295 w 6157726"/>
              <a:gd name="connsiteY3" fmla="*/ 6858000 h 6858000"/>
              <a:gd name="connsiteX4" fmla="*/ 0 w 6157726"/>
              <a:gd name="connsiteY4" fmla="*/ 6858000 h 6858000"/>
              <a:gd name="connsiteX0" fmla="*/ 0 w 6157726"/>
              <a:gd name="connsiteY0" fmla="*/ 6858000 h 6858000"/>
              <a:gd name="connsiteX1" fmla="*/ 8623 w 6157726"/>
              <a:gd name="connsiteY1" fmla="*/ 9625 h 6858000"/>
              <a:gd name="connsiteX2" fmla="*/ 6157726 w 6157726"/>
              <a:gd name="connsiteY2" fmla="*/ 0 h 6858000"/>
              <a:gd name="connsiteX3" fmla="*/ 4618295 w 6157726"/>
              <a:gd name="connsiteY3" fmla="*/ 6858000 h 6858000"/>
              <a:gd name="connsiteX4" fmla="*/ 0 w 6157726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57726" h="6858000">
                <a:moveTo>
                  <a:pt x="0" y="6858000"/>
                </a:moveTo>
                <a:cubicBezTo>
                  <a:pt x="6083" y="4578417"/>
                  <a:pt x="2540" y="2289208"/>
                  <a:pt x="8623" y="9625"/>
                </a:cubicBezTo>
                <a:lnTo>
                  <a:pt x="6157726" y="0"/>
                </a:lnTo>
                <a:lnTo>
                  <a:pt x="4618295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2" name="Parallelogram 25">
            <a:extLst>
              <a:ext uri="{FF2B5EF4-FFF2-40B4-BE49-F238E27FC236}">
                <a16:creationId xmlns:a16="http://schemas.microsoft.com/office/drawing/2014/main" id="{C2ABE61D-A04F-944A-8D0E-074228C9F299}"/>
              </a:ext>
            </a:extLst>
          </p:cNvPr>
          <p:cNvSpPr/>
          <p:nvPr userDrawn="1"/>
        </p:nvSpPr>
        <p:spPr>
          <a:xfrm>
            <a:off x="900179" y="152400"/>
            <a:ext cx="5500621" cy="6126168"/>
          </a:xfrm>
          <a:custGeom>
            <a:avLst/>
            <a:gdLst>
              <a:gd name="connsiteX0" fmla="*/ 0 w 6157726"/>
              <a:gd name="connsiteY0" fmla="*/ 6858000 h 6858000"/>
              <a:gd name="connsiteX1" fmla="*/ 1539432 w 6157726"/>
              <a:gd name="connsiteY1" fmla="*/ 0 h 6858000"/>
              <a:gd name="connsiteX2" fmla="*/ 6157726 w 6157726"/>
              <a:gd name="connsiteY2" fmla="*/ 0 h 6858000"/>
              <a:gd name="connsiteX3" fmla="*/ 4618295 w 6157726"/>
              <a:gd name="connsiteY3" fmla="*/ 6858000 h 6858000"/>
              <a:gd name="connsiteX4" fmla="*/ 0 w 6157726"/>
              <a:gd name="connsiteY4" fmla="*/ 6858000 h 6858000"/>
              <a:gd name="connsiteX0" fmla="*/ 0 w 6157726"/>
              <a:gd name="connsiteY0" fmla="*/ 6858000 h 6858000"/>
              <a:gd name="connsiteX1" fmla="*/ 27873 w 6157726"/>
              <a:gd name="connsiteY1" fmla="*/ 0 h 6858000"/>
              <a:gd name="connsiteX2" fmla="*/ 6157726 w 6157726"/>
              <a:gd name="connsiteY2" fmla="*/ 0 h 6858000"/>
              <a:gd name="connsiteX3" fmla="*/ 4618295 w 6157726"/>
              <a:gd name="connsiteY3" fmla="*/ 6858000 h 6858000"/>
              <a:gd name="connsiteX4" fmla="*/ 0 w 6157726"/>
              <a:gd name="connsiteY4" fmla="*/ 6858000 h 6858000"/>
              <a:gd name="connsiteX0" fmla="*/ 0 w 6157726"/>
              <a:gd name="connsiteY0" fmla="*/ 6858000 h 6858000"/>
              <a:gd name="connsiteX1" fmla="*/ 18248 w 6157726"/>
              <a:gd name="connsiteY1" fmla="*/ 19251 h 6858000"/>
              <a:gd name="connsiteX2" fmla="*/ 6157726 w 6157726"/>
              <a:gd name="connsiteY2" fmla="*/ 0 h 6858000"/>
              <a:gd name="connsiteX3" fmla="*/ 4618295 w 6157726"/>
              <a:gd name="connsiteY3" fmla="*/ 6858000 h 6858000"/>
              <a:gd name="connsiteX4" fmla="*/ 0 w 6157726"/>
              <a:gd name="connsiteY4" fmla="*/ 6858000 h 6858000"/>
              <a:gd name="connsiteX0" fmla="*/ 135939 w 6293665"/>
              <a:gd name="connsiteY0" fmla="*/ 6858000 h 6858000"/>
              <a:gd name="connsiteX1" fmla="*/ 182 w 6293665"/>
              <a:gd name="connsiteY1" fmla="*/ 38501 h 6858000"/>
              <a:gd name="connsiteX2" fmla="*/ 6293665 w 6293665"/>
              <a:gd name="connsiteY2" fmla="*/ 0 h 6858000"/>
              <a:gd name="connsiteX3" fmla="*/ 4754234 w 6293665"/>
              <a:gd name="connsiteY3" fmla="*/ 6858000 h 6858000"/>
              <a:gd name="connsiteX4" fmla="*/ 135939 w 6293665"/>
              <a:gd name="connsiteY4" fmla="*/ 6858000 h 6858000"/>
              <a:gd name="connsiteX0" fmla="*/ 0 w 6157726"/>
              <a:gd name="connsiteY0" fmla="*/ 6858000 h 6858000"/>
              <a:gd name="connsiteX1" fmla="*/ 461010 w 6157726"/>
              <a:gd name="connsiteY1" fmla="*/ 38501 h 6858000"/>
              <a:gd name="connsiteX2" fmla="*/ 6157726 w 6157726"/>
              <a:gd name="connsiteY2" fmla="*/ 0 h 6858000"/>
              <a:gd name="connsiteX3" fmla="*/ 4618295 w 6157726"/>
              <a:gd name="connsiteY3" fmla="*/ 6858000 h 6858000"/>
              <a:gd name="connsiteX4" fmla="*/ 0 w 6157726"/>
              <a:gd name="connsiteY4" fmla="*/ 6858000 h 6858000"/>
              <a:gd name="connsiteX0" fmla="*/ 0 w 6157726"/>
              <a:gd name="connsiteY0" fmla="*/ 6858000 h 6858000"/>
              <a:gd name="connsiteX1" fmla="*/ 8623 w 6157726"/>
              <a:gd name="connsiteY1" fmla="*/ 9625 h 6858000"/>
              <a:gd name="connsiteX2" fmla="*/ 6157726 w 6157726"/>
              <a:gd name="connsiteY2" fmla="*/ 0 h 6858000"/>
              <a:gd name="connsiteX3" fmla="*/ 4618295 w 6157726"/>
              <a:gd name="connsiteY3" fmla="*/ 6858000 h 6858000"/>
              <a:gd name="connsiteX4" fmla="*/ 0 w 6157726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57726" h="6858000">
                <a:moveTo>
                  <a:pt x="0" y="6858000"/>
                </a:moveTo>
                <a:cubicBezTo>
                  <a:pt x="6083" y="4578417"/>
                  <a:pt x="2540" y="2289208"/>
                  <a:pt x="8623" y="9625"/>
                </a:cubicBezTo>
                <a:lnTo>
                  <a:pt x="6157726" y="0"/>
                </a:lnTo>
                <a:lnTo>
                  <a:pt x="4618295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>
          <a:xfrm>
            <a:off x="-3051959" y="6324600"/>
            <a:ext cx="2844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C59D111-8AEE-AE4B-9DD6-FAC32B2F770E}" type="datetime1">
              <a:rPr lang="en-US" smtClean="0"/>
              <a:t>9/14/2022</a:t>
            </a:fld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11153932" y="6396198"/>
            <a:ext cx="525929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DC173454-E1BF-C34D-81F5-7B18A1147FA8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22" name="Straight Connector 21"/>
          <p:cNvCxnSpPr>
            <a:cxnSpLocks/>
          </p:cNvCxnSpPr>
          <p:nvPr/>
        </p:nvCxnSpPr>
        <p:spPr>
          <a:xfrm>
            <a:off x="5428527" y="6295484"/>
            <a:ext cx="6763473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87DCEC1-8BFE-CB4E-B87F-8BCCA7290D07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" y="2383170"/>
            <a:ext cx="3947410" cy="0"/>
          </a:xfrm>
          <a:prstGeom prst="line">
            <a:avLst/>
          </a:prstGeom>
          <a:ln cap="rnd">
            <a:solidFill>
              <a:schemeClr val="bg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2" name="Picture 11" title="City of San Antonio seal">
            <a:extLst>
              <a:ext uri="{FF2B5EF4-FFF2-40B4-BE49-F238E27FC236}">
                <a16:creationId xmlns:a16="http://schemas.microsoft.com/office/drawing/2014/main" id="{83694724-0E48-CB4B-B466-2865482DC90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00861" y="274639"/>
            <a:ext cx="781539" cy="768179"/>
          </a:xfrm>
          <a:prstGeom prst="rect">
            <a:avLst/>
          </a:prstGeom>
        </p:spPr>
      </p:pic>
      <p:sp>
        <p:nvSpPr>
          <p:cNvPr id="26" name="Parallelogram 25">
            <a:extLst>
              <a:ext uri="{FF2B5EF4-FFF2-40B4-BE49-F238E27FC236}">
                <a16:creationId xmlns:a16="http://schemas.microsoft.com/office/drawing/2014/main" id="{9DE7F5D5-D072-9D46-A0FC-A8325573C1C2}"/>
              </a:ext>
            </a:extLst>
          </p:cNvPr>
          <p:cNvSpPr/>
          <p:nvPr userDrawn="1"/>
        </p:nvSpPr>
        <p:spPr>
          <a:xfrm>
            <a:off x="-4579" y="-420"/>
            <a:ext cx="6157726" cy="6858420"/>
          </a:xfrm>
          <a:custGeom>
            <a:avLst/>
            <a:gdLst>
              <a:gd name="connsiteX0" fmla="*/ 0 w 6157726"/>
              <a:gd name="connsiteY0" fmla="*/ 6858000 h 6858000"/>
              <a:gd name="connsiteX1" fmla="*/ 1539432 w 6157726"/>
              <a:gd name="connsiteY1" fmla="*/ 0 h 6858000"/>
              <a:gd name="connsiteX2" fmla="*/ 6157726 w 6157726"/>
              <a:gd name="connsiteY2" fmla="*/ 0 h 6858000"/>
              <a:gd name="connsiteX3" fmla="*/ 4618295 w 6157726"/>
              <a:gd name="connsiteY3" fmla="*/ 6858000 h 6858000"/>
              <a:gd name="connsiteX4" fmla="*/ 0 w 6157726"/>
              <a:gd name="connsiteY4" fmla="*/ 6858000 h 6858000"/>
              <a:gd name="connsiteX0" fmla="*/ 0 w 6157726"/>
              <a:gd name="connsiteY0" fmla="*/ 6858000 h 6858000"/>
              <a:gd name="connsiteX1" fmla="*/ 27873 w 6157726"/>
              <a:gd name="connsiteY1" fmla="*/ 0 h 6858000"/>
              <a:gd name="connsiteX2" fmla="*/ 6157726 w 6157726"/>
              <a:gd name="connsiteY2" fmla="*/ 0 h 6858000"/>
              <a:gd name="connsiteX3" fmla="*/ 4618295 w 6157726"/>
              <a:gd name="connsiteY3" fmla="*/ 6858000 h 6858000"/>
              <a:gd name="connsiteX4" fmla="*/ 0 w 6157726"/>
              <a:gd name="connsiteY4" fmla="*/ 6858000 h 6858000"/>
              <a:gd name="connsiteX0" fmla="*/ 0 w 6157726"/>
              <a:gd name="connsiteY0" fmla="*/ 6858000 h 6858000"/>
              <a:gd name="connsiteX1" fmla="*/ 18248 w 6157726"/>
              <a:gd name="connsiteY1" fmla="*/ 19251 h 6858000"/>
              <a:gd name="connsiteX2" fmla="*/ 6157726 w 6157726"/>
              <a:gd name="connsiteY2" fmla="*/ 0 h 6858000"/>
              <a:gd name="connsiteX3" fmla="*/ 4618295 w 6157726"/>
              <a:gd name="connsiteY3" fmla="*/ 6858000 h 6858000"/>
              <a:gd name="connsiteX4" fmla="*/ 0 w 6157726"/>
              <a:gd name="connsiteY4" fmla="*/ 6858000 h 6858000"/>
              <a:gd name="connsiteX0" fmla="*/ 135939 w 6293665"/>
              <a:gd name="connsiteY0" fmla="*/ 6858000 h 6858000"/>
              <a:gd name="connsiteX1" fmla="*/ 182 w 6293665"/>
              <a:gd name="connsiteY1" fmla="*/ 38501 h 6858000"/>
              <a:gd name="connsiteX2" fmla="*/ 6293665 w 6293665"/>
              <a:gd name="connsiteY2" fmla="*/ 0 h 6858000"/>
              <a:gd name="connsiteX3" fmla="*/ 4754234 w 6293665"/>
              <a:gd name="connsiteY3" fmla="*/ 6858000 h 6858000"/>
              <a:gd name="connsiteX4" fmla="*/ 135939 w 6293665"/>
              <a:gd name="connsiteY4" fmla="*/ 6858000 h 6858000"/>
              <a:gd name="connsiteX0" fmla="*/ 0 w 6157726"/>
              <a:gd name="connsiteY0" fmla="*/ 6858000 h 6858000"/>
              <a:gd name="connsiteX1" fmla="*/ 461010 w 6157726"/>
              <a:gd name="connsiteY1" fmla="*/ 38501 h 6858000"/>
              <a:gd name="connsiteX2" fmla="*/ 6157726 w 6157726"/>
              <a:gd name="connsiteY2" fmla="*/ 0 h 6858000"/>
              <a:gd name="connsiteX3" fmla="*/ 4618295 w 6157726"/>
              <a:gd name="connsiteY3" fmla="*/ 6858000 h 6858000"/>
              <a:gd name="connsiteX4" fmla="*/ 0 w 6157726"/>
              <a:gd name="connsiteY4" fmla="*/ 6858000 h 6858000"/>
              <a:gd name="connsiteX0" fmla="*/ 0 w 6157726"/>
              <a:gd name="connsiteY0" fmla="*/ 6858000 h 6858000"/>
              <a:gd name="connsiteX1" fmla="*/ 8623 w 6157726"/>
              <a:gd name="connsiteY1" fmla="*/ 9625 h 6858000"/>
              <a:gd name="connsiteX2" fmla="*/ 6157726 w 6157726"/>
              <a:gd name="connsiteY2" fmla="*/ 0 h 6858000"/>
              <a:gd name="connsiteX3" fmla="*/ 4618295 w 6157726"/>
              <a:gd name="connsiteY3" fmla="*/ 6858000 h 6858000"/>
              <a:gd name="connsiteX4" fmla="*/ 0 w 6157726"/>
              <a:gd name="connsiteY4" fmla="*/ 6858000 h 6858000"/>
              <a:gd name="connsiteX0" fmla="*/ 0 w 6157726"/>
              <a:gd name="connsiteY0" fmla="*/ 6868253 h 6868253"/>
              <a:gd name="connsiteX1" fmla="*/ 18562 w 6157726"/>
              <a:gd name="connsiteY1" fmla="*/ 0 h 6868253"/>
              <a:gd name="connsiteX2" fmla="*/ 6157726 w 6157726"/>
              <a:gd name="connsiteY2" fmla="*/ 10253 h 6868253"/>
              <a:gd name="connsiteX3" fmla="*/ 4618295 w 6157726"/>
              <a:gd name="connsiteY3" fmla="*/ 6868253 h 6868253"/>
              <a:gd name="connsiteX4" fmla="*/ 0 w 6157726"/>
              <a:gd name="connsiteY4" fmla="*/ 6868253 h 6868253"/>
              <a:gd name="connsiteX0" fmla="*/ 0 w 6157726"/>
              <a:gd name="connsiteY0" fmla="*/ 6858000 h 6858000"/>
              <a:gd name="connsiteX1" fmla="*/ 8730 w 6157726"/>
              <a:gd name="connsiteY1" fmla="*/ 9412 h 6858000"/>
              <a:gd name="connsiteX2" fmla="*/ 6157726 w 6157726"/>
              <a:gd name="connsiteY2" fmla="*/ 0 h 6858000"/>
              <a:gd name="connsiteX3" fmla="*/ 4618295 w 6157726"/>
              <a:gd name="connsiteY3" fmla="*/ 6858000 h 6858000"/>
              <a:gd name="connsiteX4" fmla="*/ 0 w 6157726"/>
              <a:gd name="connsiteY4" fmla="*/ 6858000 h 6858000"/>
              <a:gd name="connsiteX0" fmla="*/ 0 w 6157726"/>
              <a:gd name="connsiteY0" fmla="*/ 6858420 h 6858420"/>
              <a:gd name="connsiteX1" fmla="*/ 8730 w 6157726"/>
              <a:gd name="connsiteY1" fmla="*/ 0 h 6858420"/>
              <a:gd name="connsiteX2" fmla="*/ 6157726 w 6157726"/>
              <a:gd name="connsiteY2" fmla="*/ 420 h 6858420"/>
              <a:gd name="connsiteX3" fmla="*/ 4618295 w 6157726"/>
              <a:gd name="connsiteY3" fmla="*/ 6858420 h 6858420"/>
              <a:gd name="connsiteX4" fmla="*/ 0 w 6157726"/>
              <a:gd name="connsiteY4" fmla="*/ 6858420 h 6858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57726" h="6858420">
                <a:moveTo>
                  <a:pt x="0" y="6858420"/>
                </a:moveTo>
                <a:cubicBezTo>
                  <a:pt x="6083" y="4578837"/>
                  <a:pt x="2647" y="2279583"/>
                  <a:pt x="8730" y="0"/>
                </a:cubicBezTo>
                <a:lnTo>
                  <a:pt x="6157726" y="420"/>
                </a:lnTo>
                <a:lnTo>
                  <a:pt x="4618295" y="6858420"/>
                </a:lnTo>
                <a:lnTo>
                  <a:pt x="0" y="685842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 </a:t>
            </a:r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>
          <a:xfrm>
            <a:off x="609600" y="6376275"/>
            <a:ext cx="3860800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Government &amp; Public Affairs Department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E776FDBA-19E2-144B-8322-335FE87D3A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15" y="1276349"/>
            <a:ext cx="4402228" cy="704851"/>
          </a:xfrm>
        </p:spPr>
        <p:txBody>
          <a:bodyPr anchor="b"/>
          <a:lstStyle>
            <a:lvl1pPr algn="l">
              <a:defRPr sz="2667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AC1489F0-9B6E-364B-8AA6-E8E4B26CAF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7000" y="1276349"/>
            <a:ext cx="5105400" cy="4849822"/>
          </a:xfrm>
        </p:spPr>
        <p:txBody>
          <a:bodyPr>
            <a:normAutofit/>
          </a:bodyPr>
          <a:lstStyle>
            <a:lvl1pPr marL="457189" indent="-457189">
              <a:buClr>
                <a:schemeClr val="accent2"/>
              </a:buClr>
              <a:buFont typeface="Arial" panose="020B0604020202020204" pitchFamily="34" charset="0"/>
              <a:buChar char="•"/>
              <a:defRPr sz="2400"/>
            </a:lvl1pPr>
            <a:lvl2pPr marL="990575" indent="-380990">
              <a:buClr>
                <a:schemeClr val="accent2"/>
              </a:buClr>
              <a:buFont typeface="Arial" panose="020B0604020202020204" pitchFamily="34" charset="0"/>
              <a:buChar char="•"/>
              <a:defRPr sz="2400"/>
            </a:lvl2pPr>
            <a:lvl3pPr marL="1523962" indent="-304792">
              <a:buClr>
                <a:schemeClr val="accent2"/>
              </a:buClr>
              <a:buFont typeface="Arial" panose="020B0604020202020204" pitchFamily="34" charset="0"/>
              <a:buChar char="•"/>
              <a:defRPr sz="2400"/>
            </a:lvl3pPr>
            <a:lvl4pPr marL="2133547" indent="-304792">
              <a:buClr>
                <a:schemeClr val="accent2"/>
              </a:buClr>
              <a:buFont typeface="Arial" panose="020B0604020202020204" pitchFamily="34" charset="0"/>
              <a:buChar char="•"/>
              <a:defRPr sz="2400"/>
            </a:lvl4pPr>
            <a:lvl5pPr marL="2743131" indent="-304792">
              <a:buClr>
                <a:schemeClr val="accent2"/>
              </a:buClr>
              <a:buFont typeface="Arial" panose="020B0604020202020204" pitchFamily="34" charset="0"/>
              <a:buChar char="•"/>
              <a:defRPr sz="2400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6BC3AE12-BF38-034A-9E67-72F9DDC13F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9615" y="2245765"/>
            <a:ext cx="4402228" cy="3651272"/>
          </a:xfrm>
        </p:spPr>
        <p:txBody>
          <a:bodyPr/>
          <a:lstStyle>
            <a:lvl1pPr marL="0" indent="0">
              <a:buNone/>
              <a:defRPr sz="1867">
                <a:solidFill>
                  <a:schemeClr val="bg1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16173AB8-57E6-FF41-8154-2981D3DA79AD}"/>
              </a:ext>
            </a:extLst>
          </p:cNvPr>
          <p:cNvCxnSpPr>
            <a:cxnSpLocks/>
          </p:cNvCxnSpPr>
          <p:nvPr userDrawn="1"/>
        </p:nvCxnSpPr>
        <p:spPr>
          <a:xfrm>
            <a:off x="609600" y="2056869"/>
            <a:ext cx="4399821" cy="0"/>
          </a:xfrm>
          <a:prstGeom prst="straightConnector1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06381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2 Column Backgrou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arallelogram 25">
            <a:extLst>
              <a:ext uri="{FF2B5EF4-FFF2-40B4-BE49-F238E27FC236}">
                <a16:creationId xmlns:a16="http://schemas.microsoft.com/office/drawing/2014/main" id="{CA504CA3-5BCD-2545-90FB-E720C5332215}"/>
              </a:ext>
            </a:extLst>
          </p:cNvPr>
          <p:cNvSpPr/>
          <p:nvPr userDrawn="1"/>
        </p:nvSpPr>
        <p:spPr>
          <a:xfrm>
            <a:off x="823979" y="0"/>
            <a:ext cx="5500621" cy="6126168"/>
          </a:xfrm>
          <a:custGeom>
            <a:avLst/>
            <a:gdLst>
              <a:gd name="connsiteX0" fmla="*/ 0 w 6157726"/>
              <a:gd name="connsiteY0" fmla="*/ 6858000 h 6858000"/>
              <a:gd name="connsiteX1" fmla="*/ 1539432 w 6157726"/>
              <a:gd name="connsiteY1" fmla="*/ 0 h 6858000"/>
              <a:gd name="connsiteX2" fmla="*/ 6157726 w 6157726"/>
              <a:gd name="connsiteY2" fmla="*/ 0 h 6858000"/>
              <a:gd name="connsiteX3" fmla="*/ 4618295 w 6157726"/>
              <a:gd name="connsiteY3" fmla="*/ 6858000 h 6858000"/>
              <a:gd name="connsiteX4" fmla="*/ 0 w 6157726"/>
              <a:gd name="connsiteY4" fmla="*/ 6858000 h 6858000"/>
              <a:gd name="connsiteX0" fmla="*/ 0 w 6157726"/>
              <a:gd name="connsiteY0" fmla="*/ 6858000 h 6858000"/>
              <a:gd name="connsiteX1" fmla="*/ 27873 w 6157726"/>
              <a:gd name="connsiteY1" fmla="*/ 0 h 6858000"/>
              <a:gd name="connsiteX2" fmla="*/ 6157726 w 6157726"/>
              <a:gd name="connsiteY2" fmla="*/ 0 h 6858000"/>
              <a:gd name="connsiteX3" fmla="*/ 4618295 w 6157726"/>
              <a:gd name="connsiteY3" fmla="*/ 6858000 h 6858000"/>
              <a:gd name="connsiteX4" fmla="*/ 0 w 6157726"/>
              <a:gd name="connsiteY4" fmla="*/ 6858000 h 6858000"/>
              <a:gd name="connsiteX0" fmla="*/ 0 w 6157726"/>
              <a:gd name="connsiteY0" fmla="*/ 6858000 h 6858000"/>
              <a:gd name="connsiteX1" fmla="*/ 18248 w 6157726"/>
              <a:gd name="connsiteY1" fmla="*/ 19251 h 6858000"/>
              <a:gd name="connsiteX2" fmla="*/ 6157726 w 6157726"/>
              <a:gd name="connsiteY2" fmla="*/ 0 h 6858000"/>
              <a:gd name="connsiteX3" fmla="*/ 4618295 w 6157726"/>
              <a:gd name="connsiteY3" fmla="*/ 6858000 h 6858000"/>
              <a:gd name="connsiteX4" fmla="*/ 0 w 6157726"/>
              <a:gd name="connsiteY4" fmla="*/ 6858000 h 6858000"/>
              <a:gd name="connsiteX0" fmla="*/ 135939 w 6293665"/>
              <a:gd name="connsiteY0" fmla="*/ 6858000 h 6858000"/>
              <a:gd name="connsiteX1" fmla="*/ 182 w 6293665"/>
              <a:gd name="connsiteY1" fmla="*/ 38501 h 6858000"/>
              <a:gd name="connsiteX2" fmla="*/ 6293665 w 6293665"/>
              <a:gd name="connsiteY2" fmla="*/ 0 h 6858000"/>
              <a:gd name="connsiteX3" fmla="*/ 4754234 w 6293665"/>
              <a:gd name="connsiteY3" fmla="*/ 6858000 h 6858000"/>
              <a:gd name="connsiteX4" fmla="*/ 135939 w 6293665"/>
              <a:gd name="connsiteY4" fmla="*/ 6858000 h 6858000"/>
              <a:gd name="connsiteX0" fmla="*/ 0 w 6157726"/>
              <a:gd name="connsiteY0" fmla="*/ 6858000 h 6858000"/>
              <a:gd name="connsiteX1" fmla="*/ 461010 w 6157726"/>
              <a:gd name="connsiteY1" fmla="*/ 38501 h 6858000"/>
              <a:gd name="connsiteX2" fmla="*/ 6157726 w 6157726"/>
              <a:gd name="connsiteY2" fmla="*/ 0 h 6858000"/>
              <a:gd name="connsiteX3" fmla="*/ 4618295 w 6157726"/>
              <a:gd name="connsiteY3" fmla="*/ 6858000 h 6858000"/>
              <a:gd name="connsiteX4" fmla="*/ 0 w 6157726"/>
              <a:gd name="connsiteY4" fmla="*/ 6858000 h 6858000"/>
              <a:gd name="connsiteX0" fmla="*/ 0 w 6157726"/>
              <a:gd name="connsiteY0" fmla="*/ 6858000 h 6858000"/>
              <a:gd name="connsiteX1" fmla="*/ 8623 w 6157726"/>
              <a:gd name="connsiteY1" fmla="*/ 9625 h 6858000"/>
              <a:gd name="connsiteX2" fmla="*/ 6157726 w 6157726"/>
              <a:gd name="connsiteY2" fmla="*/ 0 h 6858000"/>
              <a:gd name="connsiteX3" fmla="*/ 4618295 w 6157726"/>
              <a:gd name="connsiteY3" fmla="*/ 6858000 h 6858000"/>
              <a:gd name="connsiteX4" fmla="*/ 0 w 6157726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57726" h="6858000">
                <a:moveTo>
                  <a:pt x="0" y="6858000"/>
                </a:moveTo>
                <a:cubicBezTo>
                  <a:pt x="6083" y="4578417"/>
                  <a:pt x="2540" y="2289208"/>
                  <a:pt x="8623" y="9625"/>
                </a:cubicBezTo>
                <a:lnTo>
                  <a:pt x="6157726" y="0"/>
                </a:lnTo>
                <a:lnTo>
                  <a:pt x="4618295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>
          <a:xfrm>
            <a:off x="-3051959" y="6324600"/>
            <a:ext cx="2844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C59D111-8AEE-AE4B-9DD6-FAC32B2F770E}" type="datetime1">
              <a:rPr lang="en-US" smtClean="0"/>
              <a:t>9/14/2022</a:t>
            </a:fld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11153932" y="6396198"/>
            <a:ext cx="525929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DC173454-E1BF-C34D-81F5-7B18A1147FA8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22" name="Straight Connector 21"/>
          <p:cNvCxnSpPr>
            <a:cxnSpLocks/>
          </p:cNvCxnSpPr>
          <p:nvPr/>
        </p:nvCxnSpPr>
        <p:spPr>
          <a:xfrm>
            <a:off x="5428527" y="6295484"/>
            <a:ext cx="6763473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87DCEC1-8BFE-CB4E-B87F-8BCCA7290D07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" y="2383170"/>
            <a:ext cx="3947410" cy="0"/>
          </a:xfrm>
          <a:prstGeom prst="line">
            <a:avLst/>
          </a:prstGeom>
          <a:ln cap="rnd">
            <a:solidFill>
              <a:schemeClr val="bg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2" name="Picture 11" title="City of San Antonio seal">
            <a:extLst>
              <a:ext uri="{FF2B5EF4-FFF2-40B4-BE49-F238E27FC236}">
                <a16:creationId xmlns:a16="http://schemas.microsoft.com/office/drawing/2014/main" id="{83694724-0E48-CB4B-B466-2865482DC90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00861" y="274639"/>
            <a:ext cx="781539" cy="768179"/>
          </a:xfrm>
          <a:prstGeom prst="rect">
            <a:avLst/>
          </a:prstGeom>
        </p:spPr>
      </p:pic>
      <p:sp>
        <p:nvSpPr>
          <p:cNvPr id="32" name="Parallelogram 25">
            <a:extLst>
              <a:ext uri="{FF2B5EF4-FFF2-40B4-BE49-F238E27FC236}">
                <a16:creationId xmlns:a16="http://schemas.microsoft.com/office/drawing/2014/main" id="{C2ABE61D-A04F-944A-8D0E-074228C9F299}"/>
              </a:ext>
            </a:extLst>
          </p:cNvPr>
          <p:cNvSpPr/>
          <p:nvPr userDrawn="1"/>
        </p:nvSpPr>
        <p:spPr>
          <a:xfrm>
            <a:off x="900179" y="152400"/>
            <a:ext cx="5500621" cy="6126168"/>
          </a:xfrm>
          <a:custGeom>
            <a:avLst/>
            <a:gdLst>
              <a:gd name="connsiteX0" fmla="*/ 0 w 6157726"/>
              <a:gd name="connsiteY0" fmla="*/ 6858000 h 6858000"/>
              <a:gd name="connsiteX1" fmla="*/ 1539432 w 6157726"/>
              <a:gd name="connsiteY1" fmla="*/ 0 h 6858000"/>
              <a:gd name="connsiteX2" fmla="*/ 6157726 w 6157726"/>
              <a:gd name="connsiteY2" fmla="*/ 0 h 6858000"/>
              <a:gd name="connsiteX3" fmla="*/ 4618295 w 6157726"/>
              <a:gd name="connsiteY3" fmla="*/ 6858000 h 6858000"/>
              <a:gd name="connsiteX4" fmla="*/ 0 w 6157726"/>
              <a:gd name="connsiteY4" fmla="*/ 6858000 h 6858000"/>
              <a:gd name="connsiteX0" fmla="*/ 0 w 6157726"/>
              <a:gd name="connsiteY0" fmla="*/ 6858000 h 6858000"/>
              <a:gd name="connsiteX1" fmla="*/ 27873 w 6157726"/>
              <a:gd name="connsiteY1" fmla="*/ 0 h 6858000"/>
              <a:gd name="connsiteX2" fmla="*/ 6157726 w 6157726"/>
              <a:gd name="connsiteY2" fmla="*/ 0 h 6858000"/>
              <a:gd name="connsiteX3" fmla="*/ 4618295 w 6157726"/>
              <a:gd name="connsiteY3" fmla="*/ 6858000 h 6858000"/>
              <a:gd name="connsiteX4" fmla="*/ 0 w 6157726"/>
              <a:gd name="connsiteY4" fmla="*/ 6858000 h 6858000"/>
              <a:gd name="connsiteX0" fmla="*/ 0 w 6157726"/>
              <a:gd name="connsiteY0" fmla="*/ 6858000 h 6858000"/>
              <a:gd name="connsiteX1" fmla="*/ 18248 w 6157726"/>
              <a:gd name="connsiteY1" fmla="*/ 19251 h 6858000"/>
              <a:gd name="connsiteX2" fmla="*/ 6157726 w 6157726"/>
              <a:gd name="connsiteY2" fmla="*/ 0 h 6858000"/>
              <a:gd name="connsiteX3" fmla="*/ 4618295 w 6157726"/>
              <a:gd name="connsiteY3" fmla="*/ 6858000 h 6858000"/>
              <a:gd name="connsiteX4" fmla="*/ 0 w 6157726"/>
              <a:gd name="connsiteY4" fmla="*/ 6858000 h 6858000"/>
              <a:gd name="connsiteX0" fmla="*/ 135939 w 6293665"/>
              <a:gd name="connsiteY0" fmla="*/ 6858000 h 6858000"/>
              <a:gd name="connsiteX1" fmla="*/ 182 w 6293665"/>
              <a:gd name="connsiteY1" fmla="*/ 38501 h 6858000"/>
              <a:gd name="connsiteX2" fmla="*/ 6293665 w 6293665"/>
              <a:gd name="connsiteY2" fmla="*/ 0 h 6858000"/>
              <a:gd name="connsiteX3" fmla="*/ 4754234 w 6293665"/>
              <a:gd name="connsiteY3" fmla="*/ 6858000 h 6858000"/>
              <a:gd name="connsiteX4" fmla="*/ 135939 w 6293665"/>
              <a:gd name="connsiteY4" fmla="*/ 6858000 h 6858000"/>
              <a:gd name="connsiteX0" fmla="*/ 0 w 6157726"/>
              <a:gd name="connsiteY0" fmla="*/ 6858000 h 6858000"/>
              <a:gd name="connsiteX1" fmla="*/ 461010 w 6157726"/>
              <a:gd name="connsiteY1" fmla="*/ 38501 h 6858000"/>
              <a:gd name="connsiteX2" fmla="*/ 6157726 w 6157726"/>
              <a:gd name="connsiteY2" fmla="*/ 0 h 6858000"/>
              <a:gd name="connsiteX3" fmla="*/ 4618295 w 6157726"/>
              <a:gd name="connsiteY3" fmla="*/ 6858000 h 6858000"/>
              <a:gd name="connsiteX4" fmla="*/ 0 w 6157726"/>
              <a:gd name="connsiteY4" fmla="*/ 6858000 h 6858000"/>
              <a:gd name="connsiteX0" fmla="*/ 0 w 6157726"/>
              <a:gd name="connsiteY0" fmla="*/ 6858000 h 6858000"/>
              <a:gd name="connsiteX1" fmla="*/ 8623 w 6157726"/>
              <a:gd name="connsiteY1" fmla="*/ 9625 h 6858000"/>
              <a:gd name="connsiteX2" fmla="*/ 6157726 w 6157726"/>
              <a:gd name="connsiteY2" fmla="*/ 0 h 6858000"/>
              <a:gd name="connsiteX3" fmla="*/ 4618295 w 6157726"/>
              <a:gd name="connsiteY3" fmla="*/ 6858000 h 6858000"/>
              <a:gd name="connsiteX4" fmla="*/ 0 w 6157726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57726" h="6858000">
                <a:moveTo>
                  <a:pt x="0" y="6858000"/>
                </a:moveTo>
                <a:cubicBezTo>
                  <a:pt x="6083" y="4578417"/>
                  <a:pt x="2540" y="2289208"/>
                  <a:pt x="8623" y="9625"/>
                </a:cubicBezTo>
                <a:lnTo>
                  <a:pt x="6157726" y="0"/>
                </a:lnTo>
                <a:lnTo>
                  <a:pt x="4618295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6" name="Parallelogram 25">
            <a:extLst>
              <a:ext uri="{FF2B5EF4-FFF2-40B4-BE49-F238E27FC236}">
                <a16:creationId xmlns:a16="http://schemas.microsoft.com/office/drawing/2014/main" id="{9DE7F5D5-D072-9D46-A0FC-A8325573C1C2}"/>
              </a:ext>
            </a:extLst>
          </p:cNvPr>
          <p:cNvSpPr/>
          <p:nvPr userDrawn="1"/>
        </p:nvSpPr>
        <p:spPr>
          <a:xfrm>
            <a:off x="-4579" y="-420"/>
            <a:ext cx="6157726" cy="6858420"/>
          </a:xfrm>
          <a:custGeom>
            <a:avLst/>
            <a:gdLst>
              <a:gd name="connsiteX0" fmla="*/ 0 w 6157726"/>
              <a:gd name="connsiteY0" fmla="*/ 6858000 h 6858000"/>
              <a:gd name="connsiteX1" fmla="*/ 1539432 w 6157726"/>
              <a:gd name="connsiteY1" fmla="*/ 0 h 6858000"/>
              <a:gd name="connsiteX2" fmla="*/ 6157726 w 6157726"/>
              <a:gd name="connsiteY2" fmla="*/ 0 h 6858000"/>
              <a:gd name="connsiteX3" fmla="*/ 4618295 w 6157726"/>
              <a:gd name="connsiteY3" fmla="*/ 6858000 h 6858000"/>
              <a:gd name="connsiteX4" fmla="*/ 0 w 6157726"/>
              <a:gd name="connsiteY4" fmla="*/ 6858000 h 6858000"/>
              <a:gd name="connsiteX0" fmla="*/ 0 w 6157726"/>
              <a:gd name="connsiteY0" fmla="*/ 6858000 h 6858000"/>
              <a:gd name="connsiteX1" fmla="*/ 27873 w 6157726"/>
              <a:gd name="connsiteY1" fmla="*/ 0 h 6858000"/>
              <a:gd name="connsiteX2" fmla="*/ 6157726 w 6157726"/>
              <a:gd name="connsiteY2" fmla="*/ 0 h 6858000"/>
              <a:gd name="connsiteX3" fmla="*/ 4618295 w 6157726"/>
              <a:gd name="connsiteY3" fmla="*/ 6858000 h 6858000"/>
              <a:gd name="connsiteX4" fmla="*/ 0 w 6157726"/>
              <a:gd name="connsiteY4" fmla="*/ 6858000 h 6858000"/>
              <a:gd name="connsiteX0" fmla="*/ 0 w 6157726"/>
              <a:gd name="connsiteY0" fmla="*/ 6858000 h 6858000"/>
              <a:gd name="connsiteX1" fmla="*/ 18248 w 6157726"/>
              <a:gd name="connsiteY1" fmla="*/ 19251 h 6858000"/>
              <a:gd name="connsiteX2" fmla="*/ 6157726 w 6157726"/>
              <a:gd name="connsiteY2" fmla="*/ 0 h 6858000"/>
              <a:gd name="connsiteX3" fmla="*/ 4618295 w 6157726"/>
              <a:gd name="connsiteY3" fmla="*/ 6858000 h 6858000"/>
              <a:gd name="connsiteX4" fmla="*/ 0 w 6157726"/>
              <a:gd name="connsiteY4" fmla="*/ 6858000 h 6858000"/>
              <a:gd name="connsiteX0" fmla="*/ 135939 w 6293665"/>
              <a:gd name="connsiteY0" fmla="*/ 6858000 h 6858000"/>
              <a:gd name="connsiteX1" fmla="*/ 182 w 6293665"/>
              <a:gd name="connsiteY1" fmla="*/ 38501 h 6858000"/>
              <a:gd name="connsiteX2" fmla="*/ 6293665 w 6293665"/>
              <a:gd name="connsiteY2" fmla="*/ 0 h 6858000"/>
              <a:gd name="connsiteX3" fmla="*/ 4754234 w 6293665"/>
              <a:gd name="connsiteY3" fmla="*/ 6858000 h 6858000"/>
              <a:gd name="connsiteX4" fmla="*/ 135939 w 6293665"/>
              <a:gd name="connsiteY4" fmla="*/ 6858000 h 6858000"/>
              <a:gd name="connsiteX0" fmla="*/ 0 w 6157726"/>
              <a:gd name="connsiteY0" fmla="*/ 6858000 h 6858000"/>
              <a:gd name="connsiteX1" fmla="*/ 461010 w 6157726"/>
              <a:gd name="connsiteY1" fmla="*/ 38501 h 6858000"/>
              <a:gd name="connsiteX2" fmla="*/ 6157726 w 6157726"/>
              <a:gd name="connsiteY2" fmla="*/ 0 h 6858000"/>
              <a:gd name="connsiteX3" fmla="*/ 4618295 w 6157726"/>
              <a:gd name="connsiteY3" fmla="*/ 6858000 h 6858000"/>
              <a:gd name="connsiteX4" fmla="*/ 0 w 6157726"/>
              <a:gd name="connsiteY4" fmla="*/ 6858000 h 6858000"/>
              <a:gd name="connsiteX0" fmla="*/ 0 w 6157726"/>
              <a:gd name="connsiteY0" fmla="*/ 6858000 h 6858000"/>
              <a:gd name="connsiteX1" fmla="*/ 8623 w 6157726"/>
              <a:gd name="connsiteY1" fmla="*/ 9625 h 6858000"/>
              <a:gd name="connsiteX2" fmla="*/ 6157726 w 6157726"/>
              <a:gd name="connsiteY2" fmla="*/ 0 h 6858000"/>
              <a:gd name="connsiteX3" fmla="*/ 4618295 w 6157726"/>
              <a:gd name="connsiteY3" fmla="*/ 6858000 h 6858000"/>
              <a:gd name="connsiteX4" fmla="*/ 0 w 6157726"/>
              <a:gd name="connsiteY4" fmla="*/ 6858000 h 6858000"/>
              <a:gd name="connsiteX0" fmla="*/ 0 w 6157726"/>
              <a:gd name="connsiteY0" fmla="*/ 6868253 h 6868253"/>
              <a:gd name="connsiteX1" fmla="*/ 18562 w 6157726"/>
              <a:gd name="connsiteY1" fmla="*/ 0 h 6868253"/>
              <a:gd name="connsiteX2" fmla="*/ 6157726 w 6157726"/>
              <a:gd name="connsiteY2" fmla="*/ 10253 h 6868253"/>
              <a:gd name="connsiteX3" fmla="*/ 4618295 w 6157726"/>
              <a:gd name="connsiteY3" fmla="*/ 6868253 h 6868253"/>
              <a:gd name="connsiteX4" fmla="*/ 0 w 6157726"/>
              <a:gd name="connsiteY4" fmla="*/ 6868253 h 6868253"/>
              <a:gd name="connsiteX0" fmla="*/ 0 w 6157726"/>
              <a:gd name="connsiteY0" fmla="*/ 6858000 h 6858000"/>
              <a:gd name="connsiteX1" fmla="*/ 8730 w 6157726"/>
              <a:gd name="connsiteY1" fmla="*/ 9412 h 6858000"/>
              <a:gd name="connsiteX2" fmla="*/ 6157726 w 6157726"/>
              <a:gd name="connsiteY2" fmla="*/ 0 h 6858000"/>
              <a:gd name="connsiteX3" fmla="*/ 4618295 w 6157726"/>
              <a:gd name="connsiteY3" fmla="*/ 6858000 h 6858000"/>
              <a:gd name="connsiteX4" fmla="*/ 0 w 6157726"/>
              <a:gd name="connsiteY4" fmla="*/ 6858000 h 6858000"/>
              <a:gd name="connsiteX0" fmla="*/ 0 w 6157726"/>
              <a:gd name="connsiteY0" fmla="*/ 6858420 h 6858420"/>
              <a:gd name="connsiteX1" fmla="*/ 8730 w 6157726"/>
              <a:gd name="connsiteY1" fmla="*/ 0 h 6858420"/>
              <a:gd name="connsiteX2" fmla="*/ 6157726 w 6157726"/>
              <a:gd name="connsiteY2" fmla="*/ 420 h 6858420"/>
              <a:gd name="connsiteX3" fmla="*/ 4618295 w 6157726"/>
              <a:gd name="connsiteY3" fmla="*/ 6858420 h 6858420"/>
              <a:gd name="connsiteX4" fmla="*/ 0 w 6157726"/>
              <a:gd name="connsiteY4" fmla="*/ 6858420 h 6858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57726" h="6858420">
                <a:moveTo>
                  <a:pt x="0" y="6858420"/>
                </a:moveTo>
                <a:cubicBezTo>
                  <a:pt x="6083" y="4578837"/>
                  <a:pt x="2647" y="2279583"/>
                  <a:pt x="8730" y="0"/>
                </a:cubicBezTo>
                <a:lnTo>
                  <a:pt x="6157726" y="420"/>
                </a:lnTo>
                <a:lnTo>
                  <a:pt x="4618295" y="6858420"/>
                </a:lnTo>
                <a:lnTo>
                  <a:pt x="0" y="68584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 </a:t>
            </a:r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>
          <a:xfrm>
            <a:off x="609600" y="6376275"/>
            <a:ext cx="3860800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Government &amp; Public Affairs Department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E776FDBA-19E2-144B-8322-335FE87D3A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15" y="1276349"/>
            <a:ext cx="4402228" cy="704851"/>
          </a:xfrm>
        </p:spPr>
        <p:txBody>
          <a:bodyPr anchor="b"/>
          <a:lstStyle>
            <a:lvl1pPr algn="l">
              <a:defRPr sz="2667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AC1489F0-9B6E-364B-8AA6-E8E4B26CAF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7000" y="1276349"/>
            <a:ext cx="5105400" cy="4849822"/>
          </a:xfrm>
        </p:spPr>
        <p:txBody>
          <a:bodyPr>
            <a:normAutofit/>
          </a:bodyPr>
          <a:lstStyle>
            <a:lvl1pPr marL="457189" indent="-457189">
              <a:buClr>
                <a:schemeClr val="accent2"/>
              </a:buClr>
              <a:buFont typeface="Arial" panose="020B0604020202020204" pitchFamily="34" charset="0"/>
              <a:buChar char="•"/>
              <a:defRPr sz="2400"/>
            </a:lvl1pPr>
            <a:lvl2pPr marL="990575" indent="-380990">
              <a:buClr>
                <a:schemeClr val="accent2"/>
              </a:buClr>
              <a:buFont typeface="Arial" panose="020B0604020202020204" pitchFamily="34" charset="0"/>
              <a:buChar char="•"/>
              <a:defRPr sz="2400"/>
            </a:lvl2pPr>
            <a:lvl3pPr marL="1523962" indent="-304792">
              <a:buClr>
                <a:schemeClr val="accent2"/>
              </a:buClr>
              <a:buFont typeface="Arial" panose="020B0604020202020204" pitchFamily="34" charset="0"/>
              <a:buChar char="•"/>
              <a:defRPr sz="2400"/>
            </a:lvl3pPr>
            <a:lvl4pPr marL="2133547" indent="-304792">
              <a:buClr>
                <a:schemeClr val="accent2"/>
              </a:buClr>
              <a:buFont typeface="Arial" panose="020B0604020202020204" pitchFamily="34" charset="0"/>
              <a:buChar char="•"/>
              <a:defRPr sz="2400"/>
            </a:lvl4pPr>
            <a:lvl5pPr marL="2743131" indent="-304792">
              <a:buClr>
                <a:schemeClr val="accent2"/>
              </a:buClr>
              <a:buFont typeface="Arial" panose="020B0604020202020204" pitchFamily="34" charset="0"/>
              <a:buChar char="•"/>
              <a:defRPr sz="2400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6BC3AE12-BF38-034A-9E67-72F9DDC13F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9615" y="2245765"/>
            <a:ext cx="4402228" cy="3651272"/>
          </a:xfrm>
        </p:spPr>
        <p:txBody>
          <a:bodyPr/>
          <a:lstStyle>
            <a:lvl1pPr marL="342900" indent="-342900">
              <a:buClr>
                <a:schemeClr val="accent2"/>
              </a:buClr>
              <a:buFont typeface="Arial" panose="020B0604020202020204" pitchFamily="34" charset="0"/>
              <a:buChar char="•"/>
              <a:defRPr sz="1867">
                <a:solidFill>
                  <a:schemeClr val="bg1">
                    <a:lumMod val="95000"/>
                  </a:schemeClr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16173AB8-57E6-FF41-8154-2981D3DA79AD}"/>
              </a:ext>
            </a:extLst>
          </p:cNvPr>
          <p:cNvCxnSpPr>
            <a:cxnSpLocks/>
          </p:cNvCxnSpPr>
          <p:nvPr userDrawn="1"/>
        </p:nvCxnSpPr>
        <p:spPr>
          <a:xfrm>
            <a:off x="609600" y="2056869"/>
            <a:ext cx="4399821" cy="0"/>
          </a:xfrm>
          <a:prstGeom prst="straightConnector1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12976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2 Column Backgrou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arallelogram 25">
            <a:extLst>
              <a:ext uri="{FF2B5EF4-FFF2-40B4-BE49-F238E27FC236}">
                <a16:creationId xmlns:a16="http://schemas.microsoft.com/office/drawing/2014/main" id="{CA504CA3-5BCD-2545-90FB-E720C5332215}"/>
              </a:ext>
            </a:extLst>
          </p:cNvPr>
          <p:cNvSpPr/>
          <p:nvPr userDrawn="1"/>
        </p:nvSpPr>
        <p:spPr>
          <a:xfrm>
            <a:off x="823979" y="0"/>
            <a:ext cx="5500621" cy="6126168"/>
          </a:xfrm>
          <a:custGeom>
            <a:avLst/>
            <a:gdLst>
              <a:gd name="connsiteX0" fmla="*/ 0 w 6157726"/>
              <a:gd name="connsiteY0" fmla="*/ 6858000 h 6858000"/>
              <a:gd name="connsiteX1" fmla="*/ 1539432 w 6157726"/>
              <a:gd name="connsiteY1" fmla="*/ 0 h 6858000"/>
              <a:gd name="connsiteX2" fmla="*/ 6157726 w 6157726"/>
              <a:gd name="connsiteY2" fmla="*/ 0 h 6858000"/>
              <a:gd name="connsiteX3" fmla="*/ 4618295 w 6157726"/>
              <a:gd name="connsiteY3" fmla="*/ 6858000 h 6858000"/>
              <a:gd name="connsiteX4" fmla="*/ 0 w 6157726"/>
              <a:gd name="connsiteY4" fmla="*/ 6858000 h 6858000"/>
              <a:gd name="connsiteX0" fmla="*/ 0 w 6157726"/>
              <a:gd name="connsiteY0" fmla="*/ 6858000 h 6858000"/>
              <a:gd name="connsiteX1" fmla="*/ 27873 w 6157726"/>
              <a:gd name="connsiteY1" fmla="*/ 0 h 6858000"/>
              <a:gd name="connsiteX2" fmla="*/ 6157726 w 6157726"/>
              <a:gd name="connsiteY2" fmla="*/ 0 h 6858000"/>
              <a:gd name="connsiteX3" fmla="*/ 4618295 w 6157726"/>
              <a:gd name="connsiteY3" fmla="*/ 6858000 h 6858000"/>
              <a:gd name="connsiteX4" fmla="*/ 0 w 6157726"/>
              <a:gd name="connsiteY4" fmla="*/ 6858000 h 6858000"/>
              <a:gd name="connsiteX0" fmla="*/ 0 w 6157726"/>
              <a:gd name="connsiteY0" fmla="*/ 6858000 h 6858000"/>
              <a:gd name="connsiteX1" fmla="*/ 18248 w 6157726"/>
              <a:gd name="connsiteY1" fmla="*/ 19251 h 6858000"/>
              <a:gd name="connsiteX2" fmla="*/ 6157726 w 6157726"/>
              <a:gd name="connsiteY2" fmla="*/ 0 h 6858000"/>
              <a:gd name="connsiteX3" fmla="*/ 4618295 w 6157726"/>
              <a:gd name="connsiteY3" fmla="*/ 6858000 h 6858000"/>
              <a:gd name="connsiteX4" fmla="*/ 0 w 6157726"/>
              <a:gd name="connsiteY4" fmla="*/ 6858000 h 6858000"/>
              <a:gd name="connsiteX0" fmla="*/ 135939 w 6293665"/>
              <a:gd name="connsiteY0" fmla="*/ 6858000 h 6858000"/>
              <a:gd name="connsiteX1" fmla="*/ 182 w 6293665"/>
              <a:gd name="connsiteY1" fmla="*/ 38501 h 6858000"/>
              <a:gd name="connsiteX2" fmla="*/ 6293665 w 6293665"/>
              <a:gd name="connsiteY2" fmla="*/ 0 h 6858000"/>
              <a:gd name="connsiteX3" fmla="*/ 4754234 w 6293665"/>
              <a:gd name="connsiteY3" fmla="*/ 6858000 h 6858000"/>
              <a:gd name="connsiteX4" fmla="*/ 135939 w 6293665"/>
              <a:gd name="connsiteY4" fmla="*/ 6858000 h 6858000"/>
              <a:gd name="connsiteX0" fmla="*/ 0 w 6157726"/>
              <a:gd name="connsiteY0" fmla="*/ 6858000 h 6858000"/>
              <a:gd name="connsiteX1" fmla="*/ 461010 w 6157726"/>
              <a:gd name="connsiteY1" fmla="*/ 38501 h 6858000"/>
              <a:gd name="connsiteX2" fmla="*/ 6157726 w 6157726"/>
              <a:gd name="connsiteY2" fmla="*/ 0 h 6858000"/>
              <a:gd name="connsiteX3" fmla="*/ 4618295 w 6157726"/>
              <a:gd name="connsiteY3" fmla="*/ 6858000 h 6858000"/>
              <a:gd name="connsiteX4" fmla="*/ 0 w 6157726"/>
              <a:gd name="connsiteY4" fmla="*/ 6858000 h 6858000"/>
              <a:gd name="connsiteX0" fmla="*/ 0 w 6157726"/>
              <a:gd name="connsiteY0" fmla="*/ 6858000 h 6858000"/>
              <a:gd name="connsiteX1" fmla="*/ 8623 w 6157726"/>
              <a:gd name="connsiteY1" fmla="*/ 9625 h 6858000"/>
              <a:gd name="connsiteX2" fmla="*/ 6157726 w 6157726"/>
              <a:gd name="connsiteY2" fmla="*/ 0 h 6858000"/>
              <a:gd name="connsiteX3" fmla="*/ 4618295 w 6157726"/>
              <a:gd name="connsiteY3" fmla="*/ 6858000 h 6858000"/>
              <a:gd name="connsiteX4" fmla="*/ 0 w 6157726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57726" h="6858000">
                <a:moveTo>
                  <a:pt x="0" y="6858000"/>
                </a:moveTo>
                <a:cubicBezTo>
                  <a:pt x="6083" y="4578417"/>
                  <a:pt x="2540" y="2289208"/>
                  <a:pt x="8623" y="9625"/>
                </a:cubicBezTo>
                <a:lnTo>
                  <a:pt x="6157726" y="0"/>
                </a:lnTo>
                <a:lnTo>
                  <a:pt x="4618295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>
          <a:xfrm>
            <a:off x="-3051959" y="6324600"/>
            <a:ext cx="2844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C59D111-8AEE-AE4B-9DD6-FAC32B2F770E}" type="datetime1">
              <a:rPr lang="en-US" smtClean="0"/>
              <a:t>9/14/2022</a:t>
            </a:fld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11153932" y="6396198"/>
            <a:ext cx="525929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DC173454-E1BF-C34D-81F5-7B18A1147FA8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22" name="Straight Connector 21"/>
          <p:cNvCxnSpPr>
            <a:cxnSpLocks/>
          </p:cNvCxnSpPr>
          <p:nvPr/>
        </p:nvCxnSpPr>
        <p:spPr>
          <a:xfrm>
            <a:off x="5428527" y="6295484"/>
            <a:ext cx="6763473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87DCEC1-8BFE-CB4E-B87F-8BCCA7290D07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" y="2383170"/>
            <a:ext cx="3947410" cy="0"/>
          </a:xfrm>
          <a:prstGeom prst="line">
            <a:avLst/>
          </a:prstGeom>
          <a:ln cap="rnd">
            <a:solidFill>
              <a:schemeClr val="bg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2" name="Picture 11" title="City of San Antonio seal">
            <a:extLst>
              <a:ext uri="{FF2B5EF4-FFF2-40B4-BE49-F238E27FC236}">
                <a16:creationId xmlns:a16="http://schemas.microsoft.com/office/drawing/2014/main" id="{83694724-0E48-CB4B-B466-2865482DC90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00861" y="274639"/>
            <a:ext cx="781539" cy="768179"/>
          </a:xfrm>
          <a:prstGeom prst="rect">
            <a:avLst/>
          </a:prstGeom>
        </p:spPr>
      </p:pic>
      <p:sp>
        <p:nvSpPr>
          <p:cNvPr id="32" name="Parallelogram 25">
            <a:extLst>
              <a:ext uri="{FF2B5EF4-FFF2-40B4-BE49-F238E27FC236}">
                <a16:creationId xmlns:a16="http://schemas.microsoft.com/office/drawing/2014/main" id="{C2ABE61D-A04F-944A-8D0E-074228C9F299}"/>
              </a:ext>
            </a:extLst>
          </p:cNvPr>
          <p:cNvSpPr/>
          <p:nvPr userDrawn="1"/>
        </p:nvSpPr>
        <p:spPr>
          <a:xfrm>
            <a:off x="900179" y="152400"/>
            <a:ext cx="5500621" cy="6126168"/>
          </a:xfrm>
          <a:custGeom>
            <a:avLst/>
            <a:gdLst>
              <a:gd name="connsiteX0" fmla="*/ 0 w 6157726"/>
              <a:gd name="connsiteY0" fmla="*/ 6858000 h 6858000"/>
              <a:gd name="connsiteX1" fmla="*/ 1539432 w 6157726"/>
              <a:gd name="connsiteY1" fmla="*/ 0 h 6858000"/>
              <a:gd name="connsiteX2" fmla="*/ 6157726 w 6157726"/>
              <a:gd name="connsiteY2" fmla="*/ 0 h 6858000"/>
              <a:gd name="connsiteX3" fmla="*/ 4618295 w 6157726"/>
              <a:gd name="connsiteY3" fmla="*/ 6858000 h 6858000"/>
              <a:gd name="connsiteX4" fmla="*/ 0 w 6157726"/>
              <a:gd name="connsiteY4" fmla="*/ 6858000 h 6858000"/>
              <a:gd name="connsiteX0" fmla="*/ 0 w 6157726"/>
              <a:gd name="connsiteY0" fmla="*/ 6858000 h 6858000"/>
              <a:gd name="connsiteX1" fmla="*/ 27873 w 6157726"/>
              <a:gd name="connsiteY1" fmla="*/ 0 h 6858000"/>
              <a:gd name="connsiteX2" fmla="*/ 6157726 w 6157726"/>
              <a:gd name="connsiteY2" fmla="*/ 0 h 6858000"/>
              <a:gd name="connsiteX3" fmla="*/ 4618295 w 6157726"/>
              <a:gd name="connsiteY3" fmla="*/ 6858000 h 6858000"/>
              <a:gd name="connsiteX4" fmla="*/ 0 w 6157726"/>
              <a:gd name="connsiteY4" fmla="*/ 6858000 h 6858000"/>
              <a:gd name="connsiteX0" fmla="*/ 0 w 6157726"/>
              <a:gd name="connsiteY0" fmla="*/ 6858000 h 6858000"/>
              <a:gd name="connsiteX1" fmla="*/ 18248 w 6157726"/>
              <a:gd name="connsiteY1" fmla="*/ 19251 h 6858000"/>
              <a:gd name="connsiteX2" fmla="*/ 6157726 w 6157726"/>
              <a:gd name="connsiteY2" fmla="*/ 0 h 6858000"/>
              <a:gd name="connsiteX3" fmla="*/ 4618295 w 6157726"/>
              <a:gd name="connsiteY3" fmla="*/ 6858000 h 6858000"/>
              <a:gd name="connsiteX4" fmla="*/ 0 w 6157726"/>
              <a:gd name="connsiteY4" fmla="*/ 6858000 h 6858000"/>
              <a:gd name="connsiteX0" fmla="*/ 135939 w 6293665"/>
              <a:gd name="connsiteY0" fmla="*/ 6858000 h 6858000"/>
              <a:gd name="connsiteX1" fmla="*/ 182 w 6293665"/>
              <a:gd name="connsiteY1" fmla="*/ 38501 h 6858000"/>
              <a:gd name="connsiteX2" fmla="*/ 6293665 w 6293665"/>
              <a:gd name="connsiteY2" fmla="*/ 0 h 6858000"/>
              <a:gd name="connsiteX3" fmla="*/ 4754234 w 6293665"/>
              <a:gd name="connsiteY3" fmla="*/ 6858000 h 6858000"/>
              <a:gd name="connsiteX4" fmla="*/ 135939 w 6293665"/>
              <a:gd name="connsiteY4" fmla="*/ 6858000 h 6858000"/>
              <a:gd name="connsiteX0" fmla="*/ 0 w 6157726"/>
              <a:gd name="connsiteY0" fmla="*/ 6858000 h 6858000"/>
              <a:gd name="connsiteX1" fmla="*/ 461010 w 6157726"/>
              <a:gd name="connsiteY1" fmla="*/ 38501 h 6858000"/>
              <a:gd name="connsiteX2" fmla="*/ 6157726 w 6157726"/>
              <a:gd name="connsiteY2" fmla="*/ 0 h 6858000"/>
              <a:gd name="connsiteX3" fmla="*/ 4618295 w 6157726"/>
              <a:gd name="connsiteY3" fmla="*/ 6858000 h 6858000"/>
              <a:gd name="connsiteX4" fmla="*/ 0 w 6157726"/>
              <a:gd name="connsiteY4" fmla="*/ 6858000 h 6858000"/>
              <a:gd name="connsiteX0" fmla="*/ 0 w 6157726"/>
              <a:gd name="connsiteY0" fmla="*/ 6858000 h 6858000"/>
              <a:gd name="connsiteX1" fmla="*/ 8623 w 6157726"/>
              <a:gd name="connsiteY1" fmla="*/ 9625 h 6858000"/>
              <a:gd name="connsiteX2" fmla="*/ 6157726 w 6157726"/>
              <a:gd name="connsiteY2" fmla="*/ 0 h 6858000"/>
              <a:gd name="connsiteX3" fmla="*/ 4618295 w 6157726"/>
              <a:gd name="connsiteY3" fmla="*/ 6858000 h 6858000"/>
              <a:gd name="connsiteX4" fmla="*/ 0 w 6157726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57726" h="6858000">
                <a:moveTo>
                  <a:pt x="0" y="6858000"/>
                </a:moveTo>
                <a:cubicBezTo>
                  <a:pt x="6083" y="4578417"/>
                  <a:pt x="2540" y="2289208"/>
                  <a:pt x="8623" y="9625"/>
                </a:cubicBezTo>
                <a:lnTo>
                  <a:pt x="6157726" y="0"/>
                </a:lnTo>
                <a:lnTo>
                  <a:pt x="4618295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6" name="Parallelogram 25">
            <a:extLst>
              <a:ext uri="{FF2B5EF4-FFF2-40B4-BE49-F238E27FC236}">
                <a16:creationId xmlns:a16="http://schemas.microsoft.com/office/drawing/2014/main" id="{9DE7F5D5-D072-9D46-A0FC-A8325573C1C2}"/>
              </a:ext>
            </a:extLst>
          </p:cNvPr>
          <p:cNvSpPr/>
          <p:nvPr userDrawn="1"/>
        </p:nvSpPr>
        <p:spPr>
          <a:xfrm>
            <a:off x="-4579" y="-420"/>
            <a:ext cx="6157726" cy="6858420"/>
          </a:xfrm>
          <a:custGeom>
            <a:avLst/>
            <a:gdLst>
              <a:gd name="connsiteX0" fmla="*/ 0 w 6157726"/>
              <a:gd name="connsiteY0" fmla="*/ 6858000 h 6858000"/>
              <a:gd name="connsiteX1" fmla="*/ 1539432 w 6157726"/>
              <a:gd name="connsiteY1" fmla="*/ 0 h 6858000"/>
              <a:gd name="connsiteX2" fmla="*/ 6157726 w 6157726"/>
              <a:gd name="connsiteY2" fmla="*/ 0 h 6858000"/>
              <a:gd name="connsiteX3" fmla="*/ 4618295 w 6157726"/>
              <a:gd name="connsiteY3" fmla="*/ 6858000 h 6858000"/>
              <a:gd name="connsiteX4" fmla="*/ 0 w 6157726"/>
              <a:gd name="connsiteY4" fmla="*/ 6858000 h 6858000"/>
              <a:gd name="connsiteX0" fmla="*/ 0 w 6157726"/>
              <a:gd name="connsiteY0" fmla="*/ 6858000 h 6858000"/>
              <a:gd name="connsiteX1" fmla="*/ 27873 w 6157726"/>
              <a:gd name="connsiteY1" fmla="*/ 0 h 6858000"/>
              <a:gd name="connsiteX2" fmla="*/ 6157726 w 6157726"/>
              <a:gd name="connsiteY2" fmla="*/ 0 h 6858000"/>
              <a:gd name="connsiteX3" fmla="*/ 4618295 w 6157726"/>
              <a:gd name="connsiteY3" fmla="*/ 6858000 h 6858000"/>
              <a:gd name="connsiteX4" fmla="*/ 0 w 6157726"/>
              <a:gd name="connsiteY4" fmla="*/ 6858000 h 6858000"/>
              <a:gd name="connsiteX0" fmla="*/ 0 w 6157726"/>
              <a:gd name="connsiteY0" fmla="*/ 6858000 h 6858000"/>
              <a:gd name="connsiteX1" fmla="*/ 18248 w 6157726"/>
              <a:gd name="connsiteY1" fmla="*/ 19251 h 6858000"/>
              <a:gd name="connsiteX2" fmla="*/ 6157726 w 6157726"/>
              <a:gd name="connsiteY2" fmla="*/ 0 h 6858000"/>
              <a:gd name="connsiteX3" fmla="*/ 4618295 w 6157726"/>
              <a:gd name="connsiteY3" fmla="*/ 6858000 h 6858000"/>
              <a:gd name="connsiteX4" fmla="*/ 0 w 6157726"/>
              <a:gd name="connsiteY4" fmla="*/ 6858000 h 6858000"/>
              <a:gd name="connsiteX0" fmla="*/ 135939 w 6293665"/>
              <a:gd name="connsiteY0" fmla="*/ 6858000 h 6858000"/>
              <a:gd name="connsiteX1" fmla="*/ 182 w 6293665"/>
              <a:gd name="connsiteY1" fmla="*/ 38501 h 6858000"/>
              <a:gd name="connsiteX2" fmla="*/ 6293665 w 6293665"/>
              <a:gd name="connsiteY2" fmla="*/ 0 h 6858000"/>
              <a:gd name="connsiteX3" fmla="*/ 4754234 w 6293665"/>
              <a:gd name="connsiteY3" fmla="*/ 6858000 h 6858000"/>
              <a:gd name="connsiteX4" fmla="*/ 135939 w 6293665"/>
              <a:gd name="connsiteY4" fmla="*/ 6858000 h 6858000"/>
              <a:gd name="connsiteX0" fmla="*/ 0 w 6157726"/>
              <a:gd name="connsiteY0" fmla="*/ 6858000 h 6858000"/>
              <a:gd name="connsiteX1" fmla="*/ 461010 w 6157726"/>
              <a:gd name="connsiteY1" fmla="*/ 38501 h 6858000"/>
              <a:gd name="connsiteX2" fmla="*/ 6157726 w 6157726"/>
              <a:gd name="connsiteY2" fmla="*/ 0 h 6858000"/>
              <a:gd name="connsiteX3" fmla="*/ 4618295 w 6157726"/>
              <a:gd name="connsiteY3" fmla="*/ 6858000 h 6858000"/>
              <a:gd name="connsiteX4" fmla="*/ 0 w 6157726"/>
              <a:gd name="connsiteY4" fmla="*/ 6858000 h 6858000"/>
              <a:gd name="connsiteX0" fmla="*/ 0 w 6157726"/>
              <a:gd name="connsiteY0" fmla="*/ 6858000 h 6858000"/>
              <a:gd name="connsiteX1" fmla="*/ 8623 w 6157726"/>
              <a:gd name="connsiteY1" fmla="*/ 9625 h 6858000"/>
              <a:gd name="connsiteX2" fmla="*/ 6157726 w 6157726"/>
              <a:gd name="connsiteY2" fmla="*/ 0 h 6858000"/>
              <a:gd name="connsiteX3" fmla="*/ 4618295 w 6157726"/>
              <a:gd name="connsiteY3" fmla="*/ 6858000 h 6858000"/>
              <a:gd name="connsiteX4" fmla="*/ 0 w 6157726"/>
              <a:gd name="connsiteY4" fmla="*/ 6858000 h 6858000"/>
              <a:gd name="connsiteX0" fmla="*/ 0 w 6157726"/>
              <a:gd name="connsiteY0" fmla="*/ 6868253 h 6868253"/>
              <a:gd name="connsiteX1" fmla="*/ 18562 w 6157726"/>
              <a:gd name="connsiteY1" fmla="*/ 0 h 6868253"/>
              <a:gd name="connsiteX2" fmla="*/ 6157726 w 6157726"/>
              <a:gd name="connsiteY2" fmla="*/ 10253 h 6868253"/>
              <a:gd name="connsiteX3" fmla="*/ 4618295 w 6157726"/>
              <a:gd name="connsiteY3" fmla="*/ 6868253 h 6868253"/>
              <a:gd name="connsiteX4" fmla="*/ 0 w 6157726"/>
              <a:gd name="connsiteY4" fmla="*/ 6868253 h 6868253"/>
              <a:gd name="connsiteX0" fmla="*/ 0 w 6157726"/>
              <a:gd name="connsiteY0" fmla="*/ 6858000 h 6858000"/>
              <a:gd name="connsiteX1" fmla="*/ 8730 w 6157726"/>
              <a:gd name="connsiteY1" fmla="*/ 9412 h 6858000"/>
              <a:gd name="connsiteX2" fmla="*/ 6157726 w 6157726"/>
              <a:gd name="connsiteY2" fmla="*/ 0 h 6858000"/>
              <a:gd name="connsiteX3" fmla="*/ 4618295 w 6157726"/>
              <a:gd name="connsiteY3" fmla="*/ 6858000 h 6858000"/>
              <a:gd name="connsiteX4" fmla="*/ 0 w 6157726"/>
              <a:gd name="connsiteY4" fmla="*/ 6858000 h 6858000"/>
              <a:gd name="connsiteX0" fmla="*/ 0 w 6157726"/>
              <a:gd name="connsiteY0" fmla="*/ 6858420 h 6858420"/>
              <a:gd name="connsiteX1" fmla="*/ 8730 w 6157726"/>
              <a:gd name="connsiteY1" fmla="*/ 0 h 6858420"/>
              <a:gd name="connsiteX2" fmla="*/ 6157726 w 6157726"/>
              <a:gd name="connsiteY2" fmla="*/ 420 h 6858420"/>
              <a:gd name="connsiteX3" fmla="*/ 4618295 w 6157726"/>
              <a:gd name="connsiteY3" fmla="*/ 6858420 h 6858420"/>
              <a:gd name="connsiteX4" fmla="*/ 0 w 6157726"/>
              <a:gd name="connsiteY4" fmla="*/ 6858420 h 6858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57726" h="6858420">
                <a:moveTo>
                  <a:pt x="0" y="6858420"/>
                </a:moveTo>
                <a:cubicBezTo>
                  <a:pt x="6083" y="4578837"/>
                  <a:pt x="2647" y="2279583"/>
                  <a:pt x="8730" y="0"/>
                </a:cubicBezTo>
                <a:lnTo>
                  <a:pt x="6157726" y="420"/>
                </a:lnTo>
                <a:lnTo>
                  <a:pt x="4618295" y="6858420"/>
                </a:lnTo>
                <a:lnTo>
                  <a:pt x="0" y="685842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 </a:t>
            </a:r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>
          <a:xfrm>
            <a:off x="609600" y="6376275"/>
            <a:ext cx="3860800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Government &amp; Public Affairs Department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E776FDBA-19E2-144B-8322-335FE87D3A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15" y="1276349"/>
            <a:ext cx="4402228" cy="704851"/>
          </a:xfrm>
        </p:spPr>
        <p:txBody>
          <a:bodyPr anchor="b"/>
          <a:lstStyle>
            <a:lvl1pPr algn="l">
              <a:defRPr sz="2667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AC1489F0-9B6E-364B-8AA6-E8E4B26CAF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7000" y="1276349"/>
            <a:ext cx="5105400" cy="4849822"/>
          </a:xfrm>
        </p:spPr>
        <p:txBody>
          <a:bodyPr>
            <a:normAutofit/>
          </a:bodyPr>
          <a:lstStyle>
            <a:lvl1pPr marL="457189" indent="-457189">
              <a:buClr>
                <a:schemeClr val="accent2"/>
              </a:buClr>
              <a:buFont typeface="Arial" panose="020B0604020202020204" pitchFamily="34" charset="0"/>
              <a:buChar char="•"/>
              <a:defRPr sz="2400"/>
            </a:lvl1pPr>
            <a:lvl2pPr marL="990575" indent="-380990">
              <a:buClr>
                <a:schemeClr val="accent2"/>
              </a:buClr>
              <a:buFont typeface="Arial" panose="020B0604020202020204" pitchFamily="34" charset="0"/>
              <a:buChar char="•"/>
              <a:defRPr sz="2400"/>
            </a:lvl2pPr>
            <a:lvl3pPr marL="1523962" indent="-304792">
              <a:buClr>
                <a:schemeClr val="accent2"/>
              </a:buClr>
              <a:buFont typeface="Arial" panose="020B0604020202020204" pitchFamily="34" charset="0"/>
              <a:buChar char="•"/>
              <a:defRPr sz="2400"/>
            </a:lvl3pPr>
            <a:lvl4pPr marL="2133547" indent="-304792">
              <a:buClr>
                <a:schemeClr val="accent2"/>
              </a:buClr>
              <a:buFont typeface="Arial" panose="020B0604020202020204" pitchFamily="34" charset="0"/>
              <a:buChar char="•"/>
              <a:defRPr sz="2400"/>
            </a:lvl4pPr>
            <a:lvl5pPr marL="2743131" indent="-304792">
              <a:buClr>
                <a:schemeClr val="accent2"/>
              </a:buClr>
              <a:buFont typeface="Arial" panose="020B0604020202020204" pitchFamily="34" charset="0"/>
              <a:buChar char="•"/>
              <a:defRPr sz="2400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6BC3AE12-BF38-034A-9E67-72F9DDC13F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9615" y="2245765"/>
            <a:ext cx="4402228" cy="3651272"/>
          </a:xfrm>
        </p:spPr>
        <p:txBody>
          <a:bodyPr/>
          <a:lstStyle>
            <a:lvl1pPr marL="0" indent="0">
              <a:buNone/>
              <a:defRPr sz="1867">
                <a:solidFill>
                  <a:schemeClr val="accent2">
                    <a:lumMod val="20000"/>
                    <a:lumOff val="80000"/>
                  </a:schemeClr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16173AB8-57E6-FF41-8154-2981D3DA79AD}"/>
              </a:ext>
            </a:extLst>
          </p:cNvPr>
          <p:cNvCxnSpPr>
            <a:cxnSpLocks/>
          </p:cNvCxnSpPr>
          <p:nvPr userDrawn="1"/>
        </p:nvCxnSpPr>
        <p:spPr>
          <a:xfrm>
            <a:off x="609600" y="2056869"/>
            <a:ext cx="4399821" cy="0"/>
          </a:xfrm>
          <a:prstGeom prst="straightConnector1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94028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2 Column Backgrou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arallelogram 25">
            <a:extLst>
              <a:ext uri="{FF2B5EF4-FFF2-40B4-BE49-F238E27FC236}">
                <a16:creationId xmlns:a16="http://schemas.microsoft.com/office/drawing/2014/main" id="{CA504CA3-5BCD-2545-90FB-E720C5332215}"/>
              </a:ext>
            </a:extLst>
          </p:cNvPr>
          <p:cNvSpPr/>
          <p:nvPr userDrawn="1"/>
        </p:nvSpPr>
        <p:spPr>
          <a:xfrm>
            <a:off x="823979" y="0"/>
            <a:ext cx="5500621" cy="6126168"/>
          </a:xfrm>
          <a:custGeom>
            <a:avLst/>
            <a:gdLst>
              <a:gd name="connsiteX0" fmla="*/ 0 w 6157726"/>
              <a:gd name="connsiteY0" fmla="*/ 6858000 h 6858000"/>
              <a:gd name="connsiteX1" fmla="*/ 1539432 w 6157726"/>
              <a:gd name="connsiteY1" fmla="*/ 0 h 6858000"/>
              <a:gd name="connsiteX2" fmla="*/ 6157726 w 6157726"/>
              <a:gd name="connsiteY2" fmla="*/ 0 h 6858000"/>
              <a:gd name="connsiteX3" fmla="*/ 4618295 w 6157726"/>
              <a:gd name="connsiteY3" fmla="*/ 6858000 h 6858000"/>
              <a:gd name="connsiteX4" fmla="*/ 0 w 6157726"/>
              <a:gd name="connsiteY4" fmla="*/ 6858000 h 6858000"/>
              <a:gd name="connsiteX0" fmla="*/ 0 w 6157726"/>
              <a:gd name="connsiteY0" fmla="*/ 6858000 h 6858000"/>
              <a:gd name="connsiteX1" fmla="*/ 27873 w 6157726"/>
              <a:gd name="connsiteY1" fmla="*/ 0 h 6858000"/>
              <a:gd name="connsiteX2" fmla="*/ 6157726 w 6157726"/>
              <a:gd name="connsiteY2" fmla="*/ 0 h 6858000"/>
              <a:gd name="connsiteX3" fmla="*/ 4618295 w 6157726"/>
              <a:gd name="connsiteY3" fmla="*/ 6858000 h 6858000"/>
              <a:gd name="connsiteX4" fmla="*/ 0 w 6157726"/>
              <a:gd name="connsiteY4" fmla="*/ 6858000 h 6858000"/>
              <a:gd name="connsiteX0" fmla="*/ 0 w 6157726"/>
              <a:gd name="connsiteY0" fmla="*/ 6858000 h 6858000"/>
              <a:gd name="connsiteX1" fmla="*/ 18248 w 6157726"/>
              <a:gd name="connsiteY1" fmla="*/ 19251 h 6858000"/>
              <a:gd name="connsiteX2" fmla="*/ 6157726 w 6157726"/>
              <a:gd name="connsiteY2" fmla="*/ 0 h 6858000"/>
              <a:gd name="connsiteX3" fmla="*/ 4618295 w 6157726"/>
              <a:gd name="connsiteY3" fmla="*/ 6858000 h 6858000"/>
              <a:gd name="connsiteX4" fmla="*/ 0 w 6157726"/>
              <a:gd name="connsiteY4" fmla="*/ 6858000 h 6858000"/>
              <a:gd name="connsiteX0" fmla="*/ 135939 w 6293665"/>
              <a:gd name="connsiteY0" fmla="*/ 6858000 h 6858000"/>
              <a:gd name="connsiteX1" fmla="*/ 182 w 6293665"/>
              <a:gd name="connsiteY1" fmla="*/ 38501 h 6858000"/>
              <a:gd name="connsiteX2" fmla="*/ 6293665 w 6293665"/>
              <a:gd name="connsiteY2" fmla="*/ 0 h 6858000"/>
              <a:gd name="connsiteX3" fmla="*/ 4754234 w 6293665"/>
              <a:gd name="connsiteY3" fmla="*/ 6858000 h 6858000"/>
              <a:gd name="connsiteX4" fmla="*/ 135939 w 6293665"/>
              <a:gd name="connsiteY4" fmla="*/ 6858000 h 6858000"/>
              <a:gd name="connsiteX0" fmla="*/ 0 w 6157726"/>
              <a:gd name="connsiteY0" fmla="*/ 6858000 h 6858000"/>
              <a:gd name="connsiteX1" fmla="*/ 461010 w 6157726"/>
              <a:gd name="connsiteY1" fmla="*/ 38501 h 6858000"/>
              <a:gd name="connsiteX2" fmla="*/ 6157726 w 6157726"/>
              <a:gd name="connsiteY2" fmla="*/ 0 h 6858000"/>
              <a:gd name="connsiteX3" fmla="*/ 4618295 w 6157726"/>
              <a:gd name="connsiteY3" fmla="*/ 6858000 h 6858000"/>
              <a:gd name="connsiteX4" fmla="*/ 0 w 6157726"/>
              <a:gd name="connsiteY4" fmla="*/ 6858000 h 6858000"/>
              <a:gd name="connsiteX0" fmla="*/ 0 w 6157726"/>
              <a:gd name="connsiteY0" fmla="*/ 6858000 h 6858000"/>
              <a:gd name="connsiteX1" fmla="*/ 8623 w 6157726"/>
              <a:gd name="connsiteY1" fmla="*/ 9625 h 6858000"/>
              <a:gd name="connsiteX2" fmla="*/ 6157726 w 6157726"/>
              <a:gd name="connsiteY2" fmla="*/ 0 h 6858000"/>
              <a:gd name="connsiteX3" fmla="*/ 4618295 w 6157726"/>
              <a:gd name="connsiteY3" fmla="*/ 6858000 h 6858000"/>
              <a:gd name="connsiteX4" fmla="*/ 0 w 6157726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57726" h="6858000">
                <a:moveTo>
                  <a:pt x="0" y="6858000"/>
                </a:moveTo>
                <a:cubicBezTo>
                  <a:pt x="6083" y="4578417"/>
                  <a:pt x="2540" y="2289208"/>
                  <a:pt x="8623" y="9625"/>
                </a:cubicBezTo>
                <a:lnTo>
                  <a:pt x="6157726" y="0"/>
                </a:lnTo>
                <a:lnTo>
                  <a:pt x="4618295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2" name="Parallelogram 25">
            <a:extLst>
              <a:ext uri="{FF2B5EF4-FFF2-40B4-BE49-F238E27FC236}">
                <a16:creationId xmlns:a16="http://schemas.microsoft.com/office/drawing/2014/main" id="{C2ABE61D-A04F-944A-8D0E-074228C9F299}"/>
              </a:ext>
            </a:extLst>
          </p:cNvPr>
          <p:cNvSpPr/>
          <p:nvPr userDrawn="1"/>
        </p:nvSpPr>
        <p:spPr>
          <a:xfrm>
            <a:off x="900179" y="152400"/>
            <a:ext cx="5500621" cy="6126168"/>
          </a:xfrm>
          <a:custGeom>
            <a:avLst/>
            <a:gdLst>
              <a:gd name="connsiteX0" fmla="*/ 0 w 6157726"/>
              <a:gd name="connsiteY0" fmla="*/ 6858000 h 6858000"/>
              <a:gd name="connsiteX1" fmla="*/ 1539432 w 6157726"/>
              <a:gd name="connsiteY1" fmla="*/ 0 h 6858000"/>
              <a:gd name="connsiteX2" fmla="*/ 6157726 w 6157726"/>
              <a:gd name="connsiteY2" fmla="*/ 0 h 6858000"/>
              <a:gd name="connsiteX3" fmla="*/ 4618295 w 6157726"/>
              <a:gd name="connsiteY3" fmla="*/ 6858000 h 6858000"/>
              <a:gd name="connsiteX4" fmla="*/ 0 w 6157726"/>
              <a:gd name="connsiteY4" fmla="*/ 6858000 h 6858000"/>
              <a:gd name="connsiteX0" fmla="*/ 0 w 6157726"/>
              <a:gd name="connsiteY0" fmla="*/ 6858000 h 6858000"/>
              <a:gd name="connsiteX1" fmla="*/ 27873 w 6157726"/>
              <a:gd name="connsiteY1" fmla="*/ 0 h 6858000"/>
              <a:gd name="connsiteX2" fmla="*/ 6157726 w 6157726"/>
              <a:gd name="connsiteY2" fmla="*/ 0 h 6858000"/>
              <a:gd name="connsiteX3" fmla="*/ 4618295 w 6157726"/>
              <a:gd name="connsiteY3" fmla="*/ 6858000 h 6858000"/>
              <a:gd name="connsiteX4" fmla="*/ 0 w 6157726"/>
              <a:gd name="connsiteY4" fmla="*/ 6858000 h 6858000"/>
              <a:gd name="connsiteX0" fmla="*/ 0 w 6157726"/>
              <a:gd name="connsiteY0" fmla="*/ 6858000 h 6858000"/>
              <a:gd name="connsiteX1" fmla="*/ 18248 w 6157726"/>
              <a:gd name="connsiteY1" fmla="*/ 19251 h 6858000"/>
              <a:gd name="connsiteX2" fmla="*/ 6157726 w 6157726"/>
              <a:gd name="connsiteY2" fmla="*/ 0 h 6858000"/>
              <a:gd name="connsiteX3" fmla="*/ 4618295 w 6157726"/>
              <a:gd name="connsiteY3" fmla="*/ 6858000 h 6858000"/>
              <a:gd name="connsiteX4" fmla="*/ 0 w 6157726"/>
              <a:gd name="connsiteY4" fmla="*/ 6858000 h 6858000"/>
              <a:gd name="connsiteX0" fmla="*/ 135939 w 6293665"/>
              <a:gd name="connsiteY0" fmla="*/ 6858000 h 6858000"/>
              <a:gd name="connsiteX1" fmla="*/ 182 w 6293665"/>
              <a:gd name="connsiteY1" fmla="*/ 38501 h 6858000"/>
              <a:gd name="connsiteX2" fmla="*/ 6293665 w 6293665"/>
              <a:gd name="connsiteY2" fmla="*/ 0 h 6858000"/>
              <a:gd name="connsiteX3" fmla="*/ 4754234 w 6293665"/>
              <a:gd name="connsiteY3" fmla="*/ 6858000 h 6858000"/>
              <a:gd name="connsiteX4" fmla="*/ 135939 w 6293665"/>
              <a:gd name="connsiteY4" fmla="*/ 6858000 h 6858000"/>
              <a:gd name="connsiteX0" fmla="*/ 0 w 6157726"/>
              <a:gd name="connsiteY0" fmla="*/ 6858000 h 6858000"/>
              <a:gd name="connsiteX1" fmla="*/ 461010 w 6157726"/>
              <a:gd name="connsiteY1" fmla="*/ 38501 h 6858000"/>
              <a:gd name="connsiteX2" fmla="*/ 6157726 w 6157726"/>
              <a:gd name="connsiteY2" fmla="*/ 0 h 6858000"/>
              <a:gd name="connsiteX3" fmla="*/ 4618295 w 6157726"/>
              <a:gd name="connsiteY3" fmla="*/ 6858000 h 6858000"/>
              <a:gd name="connsiteX4" fmla="*/ 0 w 6157726"/>
              <a:gd name="connsiteY4" fmla="*/ 6858000 h 6858000"/>
              <a:gd name="connsiteX0" fmla="*/ 0 w 6157726"/>
              <a:gd name="connsiteY0" fmla="*/ 6858000 h 6858000"/>
              <a:gd name="connsiteX1" fmla="*/ 8623 w 6157726"/>
              <a:gd name="connsiteY1" fmla="*/ 9625 h 6858000"/>
              <a:gd name="connsiteX2" fmla="*/ 6157726 w 6157726"/>
              <a:gd name="connsiteY2" fmla="*/ 0 h 6858000"/>
              <a:gd name="connsiteX3" fmla="*/ 4618295 w 6157726"/>
              <a:gd name="connsiteY3" fmla="*/ 6858000 h 6858000"/>
              <a:gd name="connsiteX4" fmla="*/ 0 w 6157726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57726" h="6858000">
                <a:moveTo>
                  <a:pt x="0" y="6858000"/>
                </a:moveTo>
                <a:cubicBezTo>
                  <a:pt x="6083" y="4578417"/>
                  <a:pt x="2540" y="2289208"/>
                  <a:pt x="8623" y="9625"/>
                </a:cubicBezTo>
                <a:lnTo>
                  <a:pt x="6157726" y="0"/>
                </a:lnTo>
                <a:lnTo>
                  <a:pt x="4618295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>
          <a:xfrm>
            <a:off x="-3051959" y="6324600"/>
            <a:ext cx="2844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C59D111-8AEE-AE4B-9DD6-FAC32B2F770E}" type="datetime1">
              <a:rPr lang="en-US" smtClean="0"/>
              <a:t>9/14/2022</a:t>
            </a:fld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11153932" y="6396198"/>
            <a:ext cx="525929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DC173454-E1BF-C34D-81F5-7B18A1147FA8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22" name="Straight Connector 21"/>
          <p:cNvCxnSpPr>
            <a:cxnSpLocks/>
          </p:cNvCxnSpPr>
          <p:nvPr/>
        </p:nvCxnSpPr>
        <p:spPr>
          <a:xfrm>
            <a:off x="5428527" y="6295484"/>
            <a:ext cx="6763473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87DCEC1-8BFE-CB4E-B87F-8BCCA7290D07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" y="2383170"/>
            <a:ext cx="3947410" cy="0"/>
          </a:xfrm>
          <a:prstGeom prst="line">
            <a:avLst/>
          </a:prstGeom>
          <a:ln cap="rnd">
            <a:solidFill>
              <a:schemeClr val="bg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2" name="Picture 11" title="City of San Antonio seal">
            <a:extLst>
              <a:ext uri="{FF2B5EF4-FFF2-40B4-BE49-F238E27FC236}">
                <a16:creationId xmlns:a16="http://schemas.microsoft.com/office/drawing/2014/main" id="{83694724-0E48-CB4B-B466-2865482DC90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00861" y="274639"/>
            <a:ext cx="781539" cy="768179"/>
          </a:xfrm>
          <a:prstGeom prst="rect">
            <a:avLst/>
          </a:prstGeom>
        </p:spPr>
      </p:pic>
      <p:sp>
        <p:nvSpPr>
          <p:cNvPr id="26" name="Parallelogram 25">
            <a:extLst>
              <a:ext uri="{FF2B5EF4-FFF2-40B4-BE49-F238E27FC236}">
                <a16:creationId xmlns:a16="http://schemas.microsoft.com/office/drawing/2014/main" id="{9DE7F5D5-D072-9D46-A0FC-A8325573C1C2}"/>
              </a:ext>
            </a:extLst>
          </p:cNvPr>
          <p:cNvSpPr/>
          <p:nvPr userDrawn="1"/>
        </p:nvSpPr>
        <p:spPr>
          <a:xfrm>
            <a:off x="-4579" y="-420"/>
            <a:ext cx="6157726" cy="6858420"/>
          </a:xfrm>
          <a:custGeom>
            <a:avLst/>
            <a:gdLst>
              <a:gd name="connsiteX0" fmla="*/ 0 w 6157726"/>
              <a:gd name="connsiteY0" fmla="*/ 6858000 h 6858000"/>
              <a:gd name="connsiteX1" fmla="*/ 1539432 w 6157726"/>
              <a:gd name="connsiteY1" fmla="*/ 0 h 6858000"/>
              <a:gd name="connsiteX2" fmla="*/ 6157726 w 6157726"/>
              <a:gd name="connsiteY2" fmla="*/ 0 h 6858000"/>
              <a:gd name="connsiteX3" fmla="*/ 4618295 w 6157726"/>
              <a:gd name="connsiteY3" fmla="*/ 6858000 h 6858000"/>
              <a:gd name="connsiteX4" fmla="*/ 0 w 6157726"/>
              <a:gd name="connsiteY4" fmla="*/ 6858000 h 6858000"/>
              <a:gd name="connsiteX0" fmla="*/ 0 w 6157726"/>
              <a:gd name="connsiteY0" fmla="*/ 6858000 h 6858000"/>
              <a:gd name="connsiteX1" fmla="*/ 27873 w 6157726"/>
              <a:gd name="connsiteY1" fmla="*/ 0 h 6858000"/>
              <a:gd name="connsiteX2" fmla="*/ 6157726 w 6157726"/>
              <a:gd name="connsiteY2" fmla="*/ 0 h 6858000"/>
              <a:gd name="connsiteX3" fmla="*/ 4618295 w 6157726"/>
              <a:gd name="connsiteY3" fmla="*/ 6858000 h 6858000"/>
              <a:gd name="connsiteX4" fmla="*/ 0 w 6157726"/>
              <a:gd name="connsiteY4" fmla="*/ 6858000 h 6858000"/>
              <a:gd name="connsiteX0" fmla="*/ 0 w 6157726"/>
              <a:gd name="connsiteY0" fmla="*/ 6858000 h 6858000"/>
              <a:gd name="connsiteX1" fmla="*/ 18248 w 6157726"/>
              <a:gd name="connsiteY1" fmla="*/ 19251 h 6858000"/>
              <a:gd name="connsiteX2" fmla="*/ 6157726 w 6157726"/>
              <a:gd name="connsiteY2" fmla="*/ 0 h 6858000"/>
              <a:gd name="connsiteX3" fmla="*/ 4618295 w 6157726"/>
              <a:gd name="connsiteY3" fmla="*/ 6858000 h 6858000"/>
              <a:gd name="connsiteX4" fmla="*/ 0 w 6157726"/>
              <a:gd name="connsiteY4" fmla="*/ 6858000 h 6858000"/>
              <a:gd name="connsiteX0" fmla="*/ 135939 w 6293665"/>
              <a:gd name="connsiteY0" fmla="*/ 6858000 h 6858000"/>
              <a:gd name="connsiteX1" fmla="*/ 182 w 6293665"/>
              <a:gd name="connsiteY1" fmla="*/ 38501 h 6858000"/>
              <a:gd name="connsiteX2" fmla="*/ 6293665 w 6293665"/>
              <a:gd name="connsiteY2" fmla="*/ 0 h 6858000"/>
              <a:gd name="connsiteX3" fmla="*/ 4754234 w 6293665"/>
              <a:gd name="connsiteY3" fmla="*/ 6858000 h 6858000"/>
              <a:gd name="connsiteX4" fmla="*/ 135939 w 6293665"/>
              <a:gd name="connsiteY4" fmla="*/ 6858000 h 6858000"/>
              <a:gd name="connsiteX0" fmla="*/ 0 w 6157726"/>
              <a:gd name="connsiteY0" fmla="*/ 6858000 h 6858000"/>
              <a:gd name="connsiteX1" fmla="*/ 461010 w 6157726"/>
              <a:gd name="connsiteY1" fmla="*/ 38501 h 6858000"/>
              <a:gd name="connsiteX2" fmla="*/ 6157726 w 6157726"/>
              <a:gd name="connsiteY2" fmla="*/ 0 h 6858000"/>
              <a:gd name="connsiteX3" fmla="*/ 4618295 w 6157726"/>
              <a:gd name="connsiteY3" fmla="*/ 6858000 h 6858000"/>
              <a:gd name="connsiteX4" fmla="*/ 0 w 6157726"/>
              <a:gd name="connsiteY4" fmla="*/ 6858000 h 6858000"/>
              <a:gd name="connsiteX0" fmla="*/ 0 w 6157726"/>
              <a:gd name="connsiteY0" fmla="*/ 6858000 h 6858000"/>
              <a:gd name="connsiteX1" fmla="*/ 8623 w 6157726"/>
              <a:gd name="connsiteY1" fmla="*/ 9625 h 6858000"/>
              <a:gd name="connsiteX2" fmla="*/ 6157726 w 6157726"/>
              <a:gd name="connsiteY2" fmla="*/ 0 h 6858000"/>
              <a:gd name="connsiteX3" fmla="*/ 4618295 w 6157726"/>
              <a:gd name="connsiteY3" fmla="*/ 6858000 h 6858000"/>
              <a:gd name="connsiteX4" fmla="*/ 0 w 6157726"/>
              <a:gd name="connsiteY4" fmla="*/ 6858000 h 6858000"/>
              <a:gd name="connsiteX0" fmla="*/ 0 w 6157726"/>
              <a:gd name="connsiteY0" fmla="*/ 6868253 h 6868253"/>
              <a:gd name="connsiteX1" fmla="*/ 18562 w 6157726"/>
              <a:gd name="connsiteY1" fmla="*/ 0 h 6868253"/>
              <a:gd name="connsiteX2" fmla="*/ 6157726 w 6157726"/>
              <a:gd name="connsiteY2" fmla="*/ 10253 h 6868253"/>
              <a:gd name="connsiteX3" fmla="*/ 4618295 w 6157726"/>
              <a:gd name="connsiteY3" fmla="*/ 6868253 h 6868253"/>
              <a:gd name="connsiteX4" fmla="*/ 0 w 6157726"/>
              <a:gd name="connsiteY4" fmla="*/ 6868253 h 6868253"/>
              <a:gd name="connsiteX0" fmla="*/ 0 w 6157726"/>
              <a:gd name="connsiteY0" fmla="*/ 6858000 h 6858000"/>
              <a:gd name="connsiteX1" fmla="*/ 8730 w 6157726"/>
              <a:gd name="connsiteY1" fmla="*/ 9412 h 6858000"/>
              <a:gd name="connsiteX2" fmla="*/ 6157726 w 6157726"/>
              <a:gd name="connsiteY2" fmla="*/ 0 h 6858000"/>
              <a:gd name="connsiteX3" fmla="*/ 4618295 w 6157726"/>
              <a:gd name="connsiteY3" fmla="*/ 6858000 h 6858000"/>
              <a:gd name="connsiteX4" fmla="*/ 0 w 6157726"/>
              <a:gd name="connsiteY4" fmla="*/ 6858000 h 6858000"/>
              <a:gd name="connsiteX0" fmla="*/ 0 w 6157726"/>
              <a:gd name="connsiteY0" fmla="*/ 6858420 h 6858420"/>
              <a:gd name="connsiteX1" fmla="*/ 8730 w 6157726"/>
              <a:gd name="connsiteY1" fmla="*/ 0 h 6858420"/>
              <a:gd name="connsiteX2" fmla="*/ 6157726 w 6157726"/>
              <a:gd name="connsiteY2" fmla="*/ 420 h 6858420"/>
              <a:gd name="connsiteX3" fmla="*/ 4618295 w 6157726"/>
              <a:gd name="connsiteY3" fmla="*/ 6858420 h 6858420"/>
              <a:gd name="connsiteX4" fmla="*/ 0 w 6157726"/>
              <a:gd name="connsiteY4" fmla="*/ 6858420 h 6858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57726" h="6858420">
                <a:moveTo>
                  <a:pt x="0" y="6858420"/>
                </a:moveTo>
                <a:cubicBezTo>
                  <a:pt x="6083" y="4578837"/>
                  <a:pt x="2647" y="2279583"/>
                  <a:pt x="8730" y="0"/>
                </a:cubicBezTo>
                <a:lnTo>
                  <a:pt x="6157726" y="420"/>
                </a:lnTo>
                <a:lnTo>
                  <a:pt x="4618295" y="6858420"/>
                </a:lnTo>
                <a:lnTo>
                  <a:pt x="0" y="685842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 </a:t>
            </a:r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>
          <a:xfrm>
            <a:off x="609600" y="6376275"/>
            <a:ext cx="3860800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Government &amp; Public Affairs Department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E776FDBA-19E2-144B-8322-335FE87D3A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8979" y="1276349"/>
            <a:ext cx="5140882" cy="704851"/>
          </a:xfrm>
        </p:spPr>
        <p:txBody>
          <a:bodyPr anchor="b"/>
          <a:lstStyle>
            <a:lvl1pPr algn="l">
              <a:defRPr sz="2667" b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AC1489F0-9B6E-364B-8AA6-E8E4B26CAF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76349"/>
            <a:ext cx="4245443" cy="3752851"/>
          </a:xfrm>
        </p:spPr>
        <p:txBody>
          <a:bodyPr>
            <a:normAutofit/>
          </a:bodyPr>
          <a:lstStyle>
            <a:lvl1pPr marL="457189" indent="-457189">
              <a:buClr>
                <a:schemeClr val="accent2"/>
              </a:buClr>
              <a:buFont typeface="Arial" panose="020B0604020202020204" pitchFamily="34" charset="0"/>
              <a:buChar char="•"/>
              <a:defRPr sz="2400">
                <a:solidFill>
                  <a:schemeClr val="accent2">
                    <a:lumMod val="20000"/>
                    <a:lumOff val="80000"/>
                  </a:schemeClr>
                </a:solidFill>
              </a:defRPr>
            </a:lvl1pPr>
            <a:lvl2pPr marL="990575" indent="-380990">
              <a:buClr>
                <a:schemeClr val="accent2"/>
              </a:buClr>
              <a:buFont typeface="Arial" panose="020B0604020202020204" pitchFamily="34" charset="0"/>
              <a:buChar char="•"/>
              <a:defRPr sz="2400">
                <a:solidFill>
                  <a:schemeClr val="accent2">
                    <a:lumMod val="20000"/>
                    <a:lumOff val="80000"/>
                  </a:schemeClr>
                </a:solidFill>
              </a:defRPr>
            </a:lvl2pPr>
            <a:lvl3pPr marL="1523962" indent="-304792">
              <a:buClr>
                <a:schemeClr val="accent2"/>
              </a:buClr>
              <a:buFont typeface="Arial" panose="020B0604020202020204" pitchFamily="34" charset="0"/>
              <a:buChar char="•"/>
              <a:defRPr sz="2400">
                <a:solidFill>
                  <a:schemeClr val="accent2">
                    <a:lumMod val="20000"/>
                    <a:lumOff val="80000"/>
                  </a:schemeClr>
                </a:solidFill>
              </a:defRPr>
            </a:lvl3pPr>
            <a:lvl4pPr marL="2133547" indent="-304792">
              <a:buClr>
                <a:schemeClr val="accent2"/>
              </a:buClr>
              <a:buFont typeface="Arial" panose="020B0604020202020204" pitchFamily="34" charset="0"/>
              <a:buChar char="•"/>
              <a:defRPr sz="2400">
                <a:solidFill>
                  <a:schemeClr val="accent2">
                    <a:lumMod val="20000"/>
                    <a:lumOff val="80000"/>
                  </a:schemeClr>
                </a:solidFill>
              </a:defRPr>
            </a:lvl4pPr>
            <a:lvl5pPr marL="2743131" indent="-304792">
              <a:buClr>
                <a:schemeClr val="accent2"/>
              </a:buClr>
              <a:buFont typeface="Arial" panose="020B0604020202020204" pitchFamily="34" charset="0"/>
              <a:buChar char="•"/>
              <a:defRPr sz="2400">
                <a:solidFill>
                  <a:schemeClr val="accent2">
                    <a:lumMod val="20000"/>
                    <a:lumOff val="80000"/>
                  </a:schemeClr>
                </a:solidFill>
              </a:defRPr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6BC3AE12-BF38-034A-9E67-72F9DDC13F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538979" y="2245765"/>
            <a:ext cx="5140882" cy="3651272"/>
          </a:xfrm>
        </p:spPr>
        <p:txBody>
          <a:bodyPr/>
          <a:lstStyle>
            <a:lvl1pPr marL="0" indent="0">
              <a:buNone/>
              <a:defRPr sz="1867">
                <a:solidFill>
                  <a:schemeClr val="tx1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16173AB8-57E6-FF41-8154-2981D3DA79AD}"/>
              </a:ext>
            </a:extLst>
          </p:cNvPr>
          <p:cNvCxnSpPr>
            <a:cxnSpLocks/>
          </p:cNvCxnSpPr>
          <p:nvPr userDrawn="1"/>
        </p:nvCxnSpPr>
        <p:spPr>
          <a:xfrm>
            <a:off x="6539368" y="2056869"/>
            <a:ext cx="5138071" cy="0"/>
          </a:xfrm>
          <a:prstGeom prst="straightConnector1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80661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40615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ln>
                  <a:noFill/>
                </a:ln>
                <a:solidFill>
                  <a:schemeClr val="tx1"/>
                </a:solidFill>
              </a:defRPr>
            </a:lvl1pPr>
          </a:lstStyle>
          <a:p>
            <a:fld id="{4463A822-D82C-284C-BB04-7BD85C147D1D}" type="datetime1">
              <a:rPr lang="en-US" smtClean="0"/>
              <a:t>9/14/2022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406159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ln>
                  <a:noFill/>
                </a:ln>
                <a:solidFill>
                  <a:schemeClr val="tx1"/>
                </a:solidFill>
              </a:defRPr>
            </a:lvl1pPr>
          </a:lstStyle>
          <a:p>
            <a:r>
              <a:rPr lang="en-US"/>
              <a:t>Enter Dept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40615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ln>
                  <a:noFill/>
                </a:ln>
                <a:solidFill>
                  <a:schemeClr val="tx1"/>
                </a:solidFill>
              </a:defRPr>
            </a:lvl1pPr>
          </a:lstStyle>
          <a:p>
            <a:fld id="{DC173454-E1BF-C34D-81F5-7B18A1147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652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1" r:id="rId1"/>
    <p:sldLayoutId id="2147483972" r:id="rId2"/>
    <p:sldLayoutId id="2147483974" r:id="rId3"/>
    <p:sldLayoutId id="2147483676" r:id="rId4"/>
    <p:sldLayoutId id="2147483678" r:id="rId5"/>
    <p:sldLayoutId id="2147483675" r:id="rId6"/>
    <p:sldLayoutId id="2147483980" r:id="rId7"/>
    <p:sldLayoutId id="2147483981" r:id="rId8"/>
    <p:sldLayoutId id="2147483979" r:id="rId9"/>
    <p:sldLayoutId id="2147483677" r:id="rId10"/>
    <p:sldLayoutId id="2147483983" r:id="rId11"/>
    <p:sldLayoutId id="2147483982" r:id="rId12"/>
    <p:sldLayoutId id="2147483978" r:id="rId13"/>
  </p:sldLayoutIdLst>
  <p:hf hdr="0" dt="0"/>
  <p:txStyles>
    <p:titleStyle>
      <a:lvl1pPr algn="ctr" defTabSz="609585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609585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609585" rtl="0" eaLnBrk="1" latinLnBrk="0" hangingPunct="1">
        <a:spcBef>
          <a:spcPct val="20000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609585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609585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609585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C77BD1-8467-F849-A07D-24396CDF39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3166" y="547027"/>
            <a:ext cx="11071621" cy="1359009"/>
          </a:xfrm>
        </p:spPr>
        <p:txBody>
          <a:bodyPr>
            <a:normAutofit/>
          </a:bodyPr>
          <a:lstStyle/>
          <a:p>
            <a:r>
              <a:rPr lang="en-US" sz="3100" dirty="0"/>
              <a:t>Local Government Playbook:</a:t>
            </a:r>
            <a:br>
              <a:rPr lang="en-US" sz="3100" dirty="0"/>
            </a:br>
            <a:r>
              <a:rPr lang="en-US" sz="4400" dirty="0"/>
              <a:t>Vehicle Electrification in San Antonio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F3DDB4-7C80-AD42-BF73-53579CBF9A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48064" y="5378115"/>
            <a:ext cx="9095872" cy="1179095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en-US" sz="2400" dirty="0"/>
              <a:t>Julia Murphy, AICP, LEED AP</a:t>
            </a:r>
          </a:p>
          <a:p>
            <a:r>
              <a:rPr lang="en-US" sz="2400" dirty="0"/>
              <a:t> Deputy Chief Sustainability Officer</a:t>
            </a:r>
          </a:p>
          <a:p>
            <a:r>
              <a:rPr lang="en-US" sz="2400" dirty="0"/>
              <a:t>September 14, 2022</a:t>
            </a:r>
          </a:p>
        </p:txBody>
      </p:sp>
    </p:spTree>
    <p:extLst>
      <p:ext uri="{BB962C8B-B14F-4D97-AF65-F5344CB8AC3E}">
        <p14:creationId xmlns:p14="http://schemas.microsoft.com/office/powerpoint/2010/main" val="14242332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47DEBB-09FF-4D81-BAB2-949327062E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3169" y="2160603"/>
            <a:ext cx="5242560" cy="2536793"/>
          </a:xfrm>
        </p:spPr>
        <p:txBody>
          <a:bodyPr>
            <a:normAutofit fontScale="92500" lnSpcReduction="20000"/>
          </a:bodyPr>
          <a:lstStyle/>
          <a:p>
            <a:r>
              <a:rPr lang="en-US" sz="2800" b="1" dirty="0"/>
              <a:t>2019 EV Snapshot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/>
              <a:t>2,400 EVs in San Antonio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/>
              <a:t>45,000 EVs projected by 2030</a:t>
            </a:r>
          </a:p>
          <a:p>
            <a:pPr marL="609585" lvl="1" indent="0">
              <a:buNone/>
            </a:pPr>
            <a:endParaRPr lang="en-US" dirty="0"/>
          </a:p>
          <a:p>
            <a:r>
              <a:rPr lang="en-US" sz="2800" b="1" dirty="0"/>
              <a:t>2021 Snapshot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/>
              <a:t>7,100 EVs in San Antonio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/>
              <a:t>80,000 EVs projected by 2030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410A3B4-3184-42D1-BA2B-88EE871567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City of San Antonio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39FD90-07C9-469C-A918-2872BC12A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73454-E1BF-C34D-81F5-7B18A1147FA8}" type="slidenum">
              <a:rPr lang="en-US" smtClean="0"/>
              <a:t>2</a:t>
            </a:fld>
            <a:endParaRPr lang="en-US"/>
          </a:p>
        </p:txBody>
      </p:sp>
      <p:pic>
        <p:nvPicPr>
          <p:cNvPr id="9" name="Picture 9" descr="EVSA_Logo_HORIZONTAL_B trans.png">
            <a:extLst>
              <a:ext uri="{FF2B5EF4-FFF2-40B4-BE49-F238E27FC236}">
                <a16:creationId xmlns:a16="http://schemas.microsoft.com/office/drawing/2014/main" id="{75707E7D-71EE-4A4E-9942-6D683FBB45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52112"/>
            <a:ext cx="4234705" cy="1298608"/>
          </a:xfrm>
          <a:prstGeom prst="rect">
            <a:avLst/>
          </a:prstGeom>
        </p:spPr>
      </p:pic>
      <p:pic>
        <p:nvPicPr>
          <p:cNvPr id="1026" name="Picture 2" descr="The Alpha5 comes in red as well.">
            <a:extLst>
              <a:ext uri="{FF2B5EF4-FFF2-40B4-BE49-F238E27FC236}">
                <a16:creationId xmlns:a16="http://schemas.microsoft.com/office/drawing/2014/main" id="{27475391-B851-4FB9-B860-9BE149F2AD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3020" y="1634647"/>
            <a:ext cx="5436833" cy="3062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55B2BCA-5AC7-4797-A9A3-4C2BBE030A58}"/>
              </a:ext>
            </a:extLst>
          </p:cNvPr>
          <p:cNvSpPr txBox="1"/>
          <p:nvPr/>
        </p:nvSpPr>
        <p:spPr>
          <a:xfrm>
            <a:off x="6336437" y="4761688"/>
            <a:ext cx="5503416" cy="984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0" i="1" dirty="0">
                <a:solidFill>
                  <a:srgbClr val="111111"/>
                </a:solidFill>
                <a:effectLst/>
                <a:latin typeface="Lora Regular" pitchFamily="2" charset="0"/>
              </a:rPr>
              <a:t>DeLorean unveils Alpha5, its new electric car engineered in San Antonio</a:t>
            </a:r>
          </a:p>
          <a:p>
            <a:pPr algn="ctr"/>
            <a:r>
              <a:rPr lang="en-US" b="0" dirty="0">
                <a:solidFill>
                  <a:srgbClr val="111111"/>
                </a:solidFill>
                <a:effectLst/>
              </a:rPr>
              <a:t>Yes, it comes in red.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A31D225-1AF7-4A78-A6D5-F601AE1B2C00}"/>
              </a:ext>
            </a:extLst>
          </p:cNvPr>
          <p:cNvSpPr txBox="1"/>
          <p:nvPr/>
        </p:nvSpPr>
        <p:spPr>
          <a:xfrm>
            <a:off x="6336437" y="5778998"/>
            <a:ext cx="550341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/>
              <a:t>Santana, Steven. May 31, 2022. MySanAntonio.com</a:t>
            </a:r>
          </a:p>
          <a:p>
            <a:pPr algn="r"/>
            <a:r>
              <a:rPr lang="en-US" sz="1100" dirty="0"/>
              <a:t>Photo courtesy DeLorean Motor Company</a:t>
            </a:r>
          </a:p>
        </p:txBody>
      </p:sp>
    </p:spTree>
    <p:extLst>
      <p:ext uri="{BB962C8B-B14F-4D97-AF65-F5344CB8AC3E}">
        <p14:creationId xmlns:p14="http://schemas.microsoft.com/office/powerpoint/2010/main" val="7435229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C5582C-FF91-4B5D-AEB8-E756B9EEF3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I. Policy:  </a:t>
            </a:r>
            <a:r>
              <a:rPr lang="en-US" sz="3200" dirty="0"/>
              <a:t>Climate Action + Air Quality 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1A0DBA-8A00-4AB2-ADC8-3FDE6E51BE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City of San Antonio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A83575-0990-4F9B-B50A-BA02F9F26E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73454-E1BF-C34D-81F5-7B18A1147FA8}" type="slidenum">
              <a:rPr lang="en-US" smtClean="0"/>
              <a:t>3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373DA9C-AFC2-494B-B6D6-57E0B5AE695F}"/>
              </a:ext>
            </a:extLst>
          </p:cNvPr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35CEBE4-069D-4F01-A6BD-6F0E25EDBE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192" y="3709956"/>
            <a:ext cx="1764074" cy="227154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05684A3A-74CE-4972-AD9A-0238EC679A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192" y="1299577"/>
            <a:ext cx="1768780" cy="227154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E66C0D2-99F2-4005-91BF-B6FAB13123B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5107" t="40947" r="3233" b="11819"/>
          <a:stretch/>
        </p:blipFill>
        <p:spPr>
          <a:xfrm>
            <a:off x="6308437" y="2615797"/>
            <a:ext cx="5624945" cy="344988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5B39916-87E0-4508-A04E-BFE50A067654}"/>
              </a:ext>
            </a:extLst>
          </p:cNvPr>
          <p:cNvSpPr txBox="1"/>
          <p:nvPr/>
        </p:nvSpPr>
        <p:spPr>
          <a:xfrm>
            <a:off x="6775352" y="1950098"/>
            <a:ext cx="49045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2019 Community GHG Inventory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8C2D400-4E77-4075-AD0C-1E103EA6CE66}"/>
              </a:ext>
            </a:extLst>
          </p:cNvPr>
          <p:cNvSpPr/>
          <p:nvPr/>
        </p:nvSpPr>
        <p:spPr>
          <a:xfrm>
            <a:off x="11679861" y="2807855"/>
            <a:ext cx="253521" cy="1939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36430BA-6D5D-4FD1-99B0-3254D96AAEFD}"/>
              </a:ext>
            </a:extLst>
          </p:cNvPr>
          <p:cNvSpPr txBox="1"/>
          <p:nvPr/>
        </p:nvSpPr>
        <p:spPr>
          <a:xfrm>
            <a:off x="2309092" y="3827067"/>
            <a:ext cx="3574472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363636"/>
                </a:solidFill>
                <a:effectLst/>
              </a:rPr>
              <a:t>The Ozone Attainment Master Plan was adopted in June 2019. 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800" dirty="0">
              <a:solidFill>
                <a:srgbClr val="363636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363636"/>
                </a:solidFill>
                <a:effectLst/>
              </a:rPr>
              <a:t>In April 2022, the EPA announced a proposed action to move the “San Antonio area” from Marginal to Moderate Nonattainment for ozone. 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A08F130-9398-4112-BD44-ED40777EA045}"/>
              </a:ext>
            </a:extLst>
          </p:cNvPr>
          <p:cNvSpPr txBox="1"/>
          <p:nvPr/>
        </p:nvSpPr>
        <p:spPr>
          <a:xfrm>
            <a:off x="2309091" y="1416393"/>
            <a:ext cx="345439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363636"/>
                </a:solidFill>
                <a:effectLst/>
              </a:rPr>
              <a:t>In October 2019, San Antonio committed to carbon neutrality by 2050 with the passage of the SA Climate Ready Plan.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363636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63636"/>
                </a:solidFill>
              </a:rPr>
              <a:t>2016 transportation </a:t>
            </a:r>
            <a:r>
              <a:rPr lang="en-US" dirty="0" err="1">
                <a:solidFill>
                  <a:srgbClr val="363636"/>
                </a:solidFill>
              </a:rPr>
              <a:t>ghg</a:t>
            </a:r>
            <a:r>
              <a:rPr lang="en-US" dirty="0">
                <a:solidFill>
                  <a:srgbClr val="363636"/>
                </a:solidFill>
              </a:rPr>
              <a:t> emissions were 38%.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40300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353661-5A89-4CFA-9F55-92BA5FA415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1315" y="1730119"/>
            <a:ext cx="5373011" cy="4384491"/>
          </a:xfrm>
        </p:spPr>
        <p:txBody>
          <a:bodyPr/>
          <a:lstStyle/>
          <a:p>
            <a:pPr rtl="0" fontAlgn="base">
              <a:buFont typeface="Arial" panose="020B0604020202020204" pitchFamily="34" charset="0"/>
              <a:buChar char="•"/>
            </a:pPr>
            <a:r>
              <a:rPr lang="en-US" sz="2800" b="0" i="0" dirty="0">
                <a:solidFill>
                  <a:srgbClr val="444444"/>
                </a:solidFill>
                <a:effectLst/>
              </a:rPr>
              <a:t>Leading by example</a:t>
            </a:r>
          </a:p>
          <a:p>
            <a:pPr marL="0" indent="0" rtl="0" fontAlgn="base">
              <a:buNone/>
            </a:pPr>
            <a:endParaRPr lang="en-US" sz="800" b="0" i="0" dirty="0">
              <a:solidFill>
                <a:srgbClr val="444444"/>
              </a:solidFill>
              <a:effectLst/>
            </a:endParaRPr>
          </a:p>
          <a:p>
            <a:pPr lvl="1" fontAlgn="base">
              <a:buFont typeface="Wingdings" panose="05000000000000000000" pitchFamily="2" charset="2"/>
              <a:buChar char="ü"/>
            </a:pPr>
            <a:r>
              <a:rPr lang="en-US" sz="2000" b="0" i="0" dirty="0">
                <a:solidFill>
                  <a:srgbClr val="444444"/>
                </a:solidFill>
                <a:effectLst/>
              </a:rPr>
              <a:t>19 electric fleet vehicles procured      in 2021​</a:t>
            </a:r>
          </a:p>
          <a:p>
            <a:pPr lvl="1" fontAlgn="base">
              <a:buFont typeface="Wingdings" panose="05000000000000000000" pitchFamily="2" charset="2"/>
              <a:buChar char="ü"/>
            </a:pPr>
            <a:r>
              <a:rPr lang="en-US" sz="2000" b="0" i="0" dirty="0">
                <a:solidFill>
                  <a:srgbClr val="444444"/>
                </a:solidFill>
                <a:effectLst/>
              </a:rPr>
              <a:t>23 fleet EV charging stations installed in 2021​</a:t>
            </a:r>
          </a:p>
          <a:p>
            <a:pPr lvl="1" fontAlgn="base">
              <a:buFont typeface="Wingdings" panose="05000000000000000000" pitchFamily="2" charset="2"/>
              <a:buChar char="ü"/>
            </a:pPr>
            <a:r>
              <a:rPr lang="en-US" sz="2000" b="0" i="0" dirty="0">
                <a:solidFill>
                  <a:srgbClr val="444444"/>
                </a:solidFill>
                <a:effectLst/>
              </a:rPr>
              <a:t>25 Hybrid and 15 BEV light-duty vehicles procured in 2022​</a:t>
            </a:r>
          </a:p>
          <a:p>
            <a:pPr lvl="1" fontAlgn="base">
              <a:buFont typeface="Wingdings" panose="05000000000000000000" pitchFamily="2" charset="2"/>
              <a:buChar char="ü"/>
            </a:pPr>
            <a:r>
              <a:rPr lang="en-US" sz="2000" b="0" i="0" dirty="0">
                <a:solidFill>
                  <a:srgbClr val="444444"/>
                </a:solidFill>
                <a:effectLst/>
              </a:rPr>
              <a:t>Projected </a:t>
            </a:r>
            <a:r>
              <a:rPr lang="en-US" sz="2000" b="0" i="0">
                <a:solidFill>
                  <a:srgbClr val="444444"/>
                </a:solidFill>
                <a:effectLst/>
              </a:rPr>
              <a:t>100 </a:t>
            </a:r>
            <a:r>
              <a:rPr lang="en-US" sz="2000">
                <a:solidFill>
                  <a:srgbClr val="444444"/>
                </a:solidFill>
              </a:rPr>
              <a:t>f</a:t>
            </a:r>
            <a:r>
              <a:rPr lang="en-US" sz="2000" b="0" i="0">
                <a:solidFill>
                  <a:srgbClr val="444444"/>
                </a:solidFill>
                <a:effectLst/>
              </a:rPr>
              <a:t>leet </a:t>
            </a:r>
            <a:r>
              <a:rPr lang="en-US" sz="2000" b="0" i="0" dirty="0">
                <a:solidFill>
                  <a:srgbClr val="444444"/>
                </a:solidFill>
                <a:effectLst/>
              </a:rPr>
              <a:t>EVs by 2025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8A04163-DD13-4F11-83E7-D9FCDFAC02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City of San Antonio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7487124-5CD1-442E-BA88-DAE4F45373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73454-E1BF-C34D-81F5-7B18A1147FA8}" type="slidenum">
              <a:rPr lang="en-US" smtClean="0"/>
              <a:t>4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09B3FEE-98DC-46D0-B0D6-BB1F95B04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822910"/>
          </a:xfrm>
        </p:spPr>
        <p:txBody>
          <a:bodyPr>
            <a:normAutofit/>
          </a:bodyPr>
          <a:lstStyle/>
          <a:p>
            <a:r>
              <a:rPr lang="en-US" sz="3600" dirty="0"/>
              <a:t>I. Policy</a:t>
            </a:r>
            <a:r>
              <a:rPr lang="en-US" sz="4000" dirty="0"/>
              <a:t>:  </a:t>
            </a:r>
            <a:r>
              <a:rPr lang="en-US" sz="2800" dirty="0"/>
              <a:t>Sustainable Fleet Management Directive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458D424D-E2A9-40E2-AE59-14648D7337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1663" y="1323719"/>
            <a:ext cx="3513427" cy="468457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43974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BD5633-D23E-4102-8EFD-F58EA2A412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II. State and Regional Planning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B26156A-789C-407F-B819-3A485696EF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City of San Antonio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BF73DC0-FCED-4569-975E-0290997CCF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73454-E1BF-C34D-81F5-7B18A1147FA8}" type="slidenum">
              <a:rPr lang="en-US" smtClean="0"/>
              <a:t>5</a:t>
            </a:fld>
            <a:endParaRPr lang="en-US"/>
          </a:p>
        </p:txBody>
      </p:sp>
      <p:pic>
        <p:nvPicPr>
          <p:cNvPr id="8" name="Content Placeholder 7" descr="Map&#10;&#10;Description automatically generated">
            <a:extLst>
              <a:ext uri="{FF2B5EF4-FFF2-40B4-BE49-F238E27FC236}">
                <a16:creationId xmlns:a16="http://schemas.microsoft.com/office/drawing/2014/main" id="{6793F184-C8A1-441C-93B2-215B6668B9FF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2"/>
          <a:stretch>
            <a:fillRect/>
          </a:stretch>
        </p:blipFill>
        <p:spPr>
          <a:xfrm>
            <a:off x="530803" y="1168563"/>
            <a:ext cx="6562724" cy="5071196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EE846D6-1474-42DC-A4A8-56BD4D7828F7}"/>
              </a:ext>
            </a:extLst>
          </p:cNvPr>
          <p:cNvSpPr txBox="1"/>
          <p:nvPr/>
        </p:nvSpPr>
        <p:spPr>
          <a:xfrm>
            <a:off x="7093527" y="5661687"/>
            <a:ext cx="4978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Retrieved September 14, 2022 from:  https://www.txdot.gov/apps/statewide_mapping/StatewidePlanningMap.html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0CE118C-2EE8-40C8-AC39-A357F08E4993}"/>
              </a:ext>
            </a:extLst>
          </p:cNvPr>
          <p:cNvSpPr txBox="1"/>
          <p:nvPr/>
        </p:nvSpPr>
        <p:spPr>
          <a:xfrm>
            <a:off x="7232072" y="1608002"/>
            <a:ext cx="470130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“The alternative fuel corridors are from the FHWA and part of the USDOT/Bureau of Transportation Statistics’ National Transportation Database.  Alternative fuel station data comes from the National Renewable Energy Laboratory (NREL).”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BBE22A3-A07A-4BE6-8D96-FF2946287CA7}"/>
              </a:ext>
            </a:extLst>
          </p:cNvPr>
          <p:cNvSpPr txBox="1"/>
          <p:nvPr/>
        </p:nvSpPr>
        <p:spPr>
          <a:xfrm>
            <a:off x="7299520" y="3880735"/>
            <a:ext cx="473546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Planned DC Fast Charge Station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VW Settlement funds administered by TCEQ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Grant amount: $418,641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Number of Activities: 4</a:t>
            </a:r>
          </a:p>
          <a:p>
            <a:endParaRPr lang="en-US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F35EB0F-4A5A-48C9-A4FE-5F6B243EBCC9}"/>
              </a:ext>
            </a:extLst>
          </p:cNvPr>
          <p:cNvSpPr/>
          <p:nvPr/>
        </p:nvSpPr>
        <p:spPr>
          <a:xfrm>
            <a:off x="3585874" y="3777673"/>
            <a:ext cx="452582" cy="43410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Left Brace 12">
            <a:extLst>
              <a:ext uri="{FF2B5EF4-FFF2-40B4-BE49-F238E27FC236}">
                <a16:creationId xmlns:a16="http://schemas.microsoft.com/office/drawing/2014/main" id="{B0A2A70C-6EA2-4089-B245-DC5A56A6F198}"/>
              </a:ext>
            </a:extLst>
          </p:cNvPr>
          <p:cNvSpPr/>
          <p:nvPr/>
        </p:nvSpPr>
        <p:spPr>
          <a:xfrm>
            <a:off x="7093527" y="3954196"/>
            <a:ext cx="242938" cy="1089031"/>
          </a:xfrm>
          <a:prstGeom prst="leftBrac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ED50D1A-D7E9-4B08-AC6E-7F3C67E3424A}"/>
              </a:ext>
            </a:extLst>
          </p:cNvPr>
          <p:cNvCxnSpPr>
            <a:cxnSpLocks/>
            <a:stCxn id="12" idx="6"/>
            <a:endCxn id="13" idx="1"/>
          </p:cNvCxnSpPr>
          <p:nvPr/>
        </p:nvCxnSpPr>
        <p:spPr>
          <a:xfrm>
            <a:off x="4038456" y="3994728"/>
            <a:ext cx="3055071" cy="50398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08334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0534CA9-2996-4EF0-9797-D89E8E9F3D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City of San Antonio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D32E6E-3E29-4FB7-A722-28BA113331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73454-E1BF-C34D-81F5-7B18A1147FA8}" type="slidenum">
              <a:rPr lang="en-US" smtClean="0"/>
              <a:t>6</a:t>
            </a:fld>
            <a:endParaRPr lang="en-US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B5CE1400-91E7-4522-8222-F246A1A7AA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2836" y="1183009"/>
            <a:ext cx="2952438" cy="2870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6E4055EE-10CF-4D07-8521-9E72589BF3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822910"/>
          </a:xfrm>
        </p:spPr>
        <p:txBody>
          <a:bodyPr>
            <a:normAutofit/>
          </a:bodyPr>
          <a:lstStyle/>
          <a:p>
            <a:r>
              <a:rPr lang="en-US" sz="3600" dirty="0"/>
              <a:t>III. Stakeholder and Community Engagement</a:t>
            </a:r>
          </a:p>
        </p:txBody>
      </p:sp>
      <p:pic>
        <p:nvPicPr>
          <p:cNvPr id="9" name="Picture 8" descr="Calendar&#10;&#10;Description automatically generated with low confidence">
            <a:extLst>
              <a:ext uri="{FF2B5EF4-FFF2-40B4-BE49-F238E27FC236}">
                <a16:creationId xmlns:a16="http://schemas.microsoft.com/office/drawing/2014/main" id="{0D945B4D-8039-4D1F-A790-F8078EE1D2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244" y="4211782"/>
            <a:ext cx="11091512" cy="1848586"/>
          </a:xfrm>
          <a:prstGeom prst="rect">
            <a:avLst/>
          </a:prstGeom>
        </p:spPr>
      </p:pic>
      <p:pic>
        <p:nvPicPr>
          <p:cNvPr id="10" name="Picture 43" descr="who-cares_landing.png">
            <a:extLst>
              <a:ext uri="{FF2B5EF4-FFF2-40B4-BE49-F238E27FC236}">
                <a16:creationId xmlns:a16="http://schemas.microsoft.com/office/drawing/2014/main" id="{495A3B2F-2377-4CF2-B888-B4A9E5FC77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3653" y="1506283"/>
            <a:ext cx="2933238" cy="2945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8129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01272"/>
            <a:ext cx="10972800" cy="822910"/>
          </a:xfrm>
        </p:spPr>
        <p:txBody>
          <a:bodyPr>
            <a:normAutofit/>
          </a:bodyPr>
          <a:lstStyle/>
          <a:p>
            <a:r>
              <a:rPr lang="en-US" sz="3600" dirty="0"/>
              <a:t>IV. Site Planning: Publicly-accessible EVSE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807473"/>
            <a:ext cx="5050203" cy="405367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456565" indent="-456565"/>
            <a:r>
              <a:rPr lang="en-US" sz="2000" dirty="0">
                <a:ea typeface="+mn-lt"/>
                <a:cs typeface="+mn-lt"/>
              </a:rPr>
              <a:t>25 city-owned sites including parking lots, parks, community centers and the San Antonio Zoo!  </a:t>
            </a:r>
          </a:p>
          <a:p>
            <a:pPr marL="456565" indent="-456565"/>
            <a:endParaRPr lang="en-US" sz="800" dirty="0">
              <a:ea typeface="+mn-lt"/>
              <a:cs typeface="+mn-lt"/>
            </a:endParaRPr>
          </a:p>
          <a:p>
            <a:pPr marL="456565" indent="-456565"/>
            <a:r>
              <a:rPr lang="en-US" sz="2000" dirty="0">
                <a:ea typeface="+mn-lt"/>
                <a:cs typeface="+mn-lt"/>
              </a:rPr>
              <a:t>Historic funding through </a:t>
            </a:r>
            <a:r>
              <a:rPr lang="en-US" sz="2000" dirty="0" err="1">
                <a:ea typeface="+mn-lt"/>
                <a:cs typeface="+mn-lt"/>
              </a:rPr>
              <a:t>TxVEMP</a:t>
            </a:r>
            <a:r>
              <a:rPr lang="en-US" sz="2000" dirty="0">
                <a:ea typeface="+mn-lt"/>
                <a:cs typeface="+mn-lt"/>
              </a:rPr>
              <a:t>, Texas Volkswagen Environmental Mitigation Fund</a:t>
            </a:r>
          </a:p>
          <a:p>
            <a:pPr marL="456565" indent="-456565"/>
            <a:endParaRPr lang="en-US" sz="800" dirty="0">
              <a:ea typeface="+mn-lt"/>
              <a:cs typeface="+mn-lt"/>
            </a:endParaRPr>
          </a:p>
          <a:p>
            <a:pPr marL="456565" indent="-456565"/>
            <a:r>
              <a:rPr lang="en-US" sz="2000" dirty="0">
                <a:ea typeface="+mn-lt"/>
                <a:cs typeface="+mn-lt"/>
              </a:rPr>
              <a:t>Public-private partnership with Blink Charging</a:t>
            </a:r>
          </a:p>
          <a:p>
            <a:pPr marL="456565" indent="-456565"/>
            <a:endParaRPr lang="en-US" sz="800" dirty="0">
              <a:ea typeface="+mn-lt"/>
              <a:cs typeface="+mn-lt"/>
            </a:endParaRPr>
          </a:p>
          <a:p>
            <a:pPr marL="456565" indent="-456565"/>
            <a:r>
              <a:rPr lang="en-US" sz="2000" dirty="0">
                <a:ea typeface="+mn-lt"/>
                <a:cs typeface="+mn-lt"/>
              </a:rPr>
              <a:t>Co-branded to communicate that San Antonio is EV-friendly 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City of San Antonio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73454-E1BF-C34D-81F5-7B18A1147FA8}" type="slidenum">
              <a:rPr lang="en-US" dirty="0" smtClean="0"/>
              <a:t>7</a:t>
            </a:fld>
            <a:endParaRPr lang="en-US"/>
          </a:p>
        </p:txBody>
      </p:sp>
      <p:pic>
        <p:nvPicPr>
          <p:cNvPr id="8" name="Picture 7" descr="A group of people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972242E0-464A-4392-8815-6D1B795B99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4544" y="1924691"/>
            <a:ext cx="5728855" cy="381923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109968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331D07-ABEB-478F-AD84-DE41EFCE19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IV. Site Planning: </a:t>
            </a:r>
            <a:r>
              <a:rPr lang="en-US" sz="2800" dirty="0"/>
              <a:t>Accessibility Design Recommendations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7731A0-9541-4F05-A715-539287B3C3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7164" y="1630219"/>
            <a:ext cx="5384800" cy="4384491"/>
          </a:xfrm>
        </p:spPr>
        <p:txBody>
          <a:bodyPr>
            <a:normAutofit fontScale="62500" lnSpcReduction="20000"/>
          </a:bodyPr>
          <a:lstStyle/>
          <a:p>
            <a:r>
              <a:rPr lang="en-US" sz="2600" dirty="0">
                <a:ea typeface="+mn-lt"/>
                <a:cs typeface="+mn-lt"/>
              </a:rPr>
              <a:t>State technical memo=20% of stations, no less than 1 per site</a:t>
            </a:r>
          </a:p>
          <a:p>
            <a:r>
              <a:rPr lang="en-US" sz="2600" dirty="0"/>
              <a:t>U.S. Access Board released recommendations July 2022</a:t>
            </a:r>
          </a:p>
          <a:p>
            <a:r>
              <a:rPr lang="en-US" sz="2600" dirty="0"/>
              <a:t>City of San Antonio will comply with both, pending review by Texas Department of Licensing and Regulation</a:t>
            </a:r>
          </a:p>
          <a:p>
            <a:r>
              <a:rPr lang="en-US" sz="2600" dirty="0">
                <a:cs typeface="Calibri"/>
              </a:rPr>
              <a:t>Applicable to EV Chargers at: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2200" dirty="0">
                <a:ea typeface="+mn-lt"/>
                <a:cs typeface="+mn-lt"/>
              </a:rPr>
              <a:t>State or local government offices</a:t>
            </a:r>
            <a:endParaRPr lang="en-US" sz="2200" dirty="0">
              <a:cs typeface="Calibri"/>
            </a:endParaRP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2200" dirty="0">
                <a:ea typeface="+mn-lt"/>
                <a:cs typeface="+mn-lt"/>
              </a:rPr>
              <a:t>Public parks</a:t>
            </a:r>
            <a:endParaRPr lang="en-US" sz="2200" dirty="0">
              <a:cs typeface="Calibri"/>
            </a:endParaRP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2200" dirty="0">
                <a:ea typeface="+mn-lt"/>
                <a:cs typeface="+mn-lt"/>
              </a:rPr>
              <a:t>Municipal building parking lots</a:t>
            </a:r>
            <a:endParaRPr lang="en-US" sz="2200" dirty="0">
              <a:cs typeface="Calibri"/>
            </a:endParaRP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2200" dirty="0">
                <a:ea typeface="+mn-lt"/>
                <a:cs typeface="+mn-lt"/>
              </a:rPr>
              <a:t>Street parking and the public right-of-way</a:t>
            </a:r>
            <a:endParaRPr lang="en-US" sz="2200" dirty="0">
              <a:cs typeface="Calibri"/>
            </a:endParaRP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2200" dirty="0">
                <a:ea typeface="+mn-lt"/>
                <a:cs typeface="+mn-lt"/>
              </a:rPr>
              <a:t>Residential housing facilities provided by a state or local government</a:t>
            </a:r>
            <a:endParaRPr lang="en-US" sz="2200" dirty="0">
              <a:cs typeface="Calibri"/>
            </a:endParaRP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2200" dirty="0">
                <a:ea typeface="+mn-lt"/>
                <a:cs typeface="+mn-lt"/>
              </a:rPr>
              <a:t>Public EV charging stations provided by a private entity</a:t>
            </a:r>
            <a:endParaRPr lang="en-US" sz="2200" dirty="0">
              <a:cs typeface="Calibri"/>
            </a:endParaRP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2200" dirty="0">
                <a:ea typeface="+mn-lt"/>
                <a:cs typeface="+mn-lt"/>
              </a:rPr>
              <a:t>Fleet charging stations used by the federal government</a:t>
            </a:r>
            <a:endParaRPr lang="en-US" sz="2200" dirty="0">
              <a:cs typeface="Calibri"/>
            </a:endParaRP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2200" dirty="0">
                <a:ea typeface="+mn-lt"/>
                <a:cs typeface="+mn-lt"/>
              </a:rPr>
              <a:t>Commercial fleet charging stations available to corporate clients</a:t>
            </a:r>
            <a:endParaRPr lang="en-US" sz="2200" dirty="0">
              <a:cs typeface="Calibri"/>
            </a:endParaRP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2200" dirty="0">
                <a:ea typeface="+mn-lt"/>
                <a:cs typeface="+mn-lt"/>
              </a:rPr>
              <a:t>Rest stops along the Interstate Highway System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FF55BF-56DB-4214-9F90-110F5F0293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City of San Antonio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813D5E-B256-43AA-A38A-F553A49B1A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73454-E1BF-C34D-81F5-7B18A1147FA8}" type="slidenum">
              <a:rPr lang="en-US" smtClean="0"/>
              <a:t>8</a:t>
            </a:fld>
            <a:endParaRPr lang="en-US"/>
          </a:p>
        </p:txBody>
      </p:sp>
      <p:pic>
        <p:nvPicPr>
          <p:cNvPr id="7" name="Picture 10" descr="EVA 1.png">
            <a:extLst>
              <a:ext uri="{FF2B5EF4-FFF2-40B4-BE49-F238E27FC236}">
                <a16:creationId xmlns:a16="http://schemas.microsoft.com/office/drawing/2014/main" id="{80E814F6-A97C-4EF1-A968-A50310C12B5D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2"/>
          <a:stretch>
            <a:fillRect/>
          </a:stretch>
        </p:blipFill>
        <p:spPr>
          <a:xfrm>
            <a:off x="7041608" y="1398852"/>
            <a:ext cx="4112324" cy="469604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993917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3A1453-F228-104C-ACC5-B176094262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4734107"/>
            <a:ext cx="10363200" cy="994747"/>
          </a:xfrm>
        </p:spPr>
        <p:txBody>
          <a:bodyPr/>
          <a:lstStyle/>
          <a:p>
            <a:r>
              <a:rPr lang="en-US" dirty="0"/>
              <a:t>Thank You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BFB4A74-167D-2948-B82B-190BDBF28D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28800" y="5728854"/>
            <a:ext cx="8534400" cy="814155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000" dirty="0"/>
              <a:t>Julia.Murphy@sanantonio.gov</a:t>
            </a:r>
          </a:p>
          <a:p>
            <a:r>
              <a:rPr lang="en-US" sz="2000" dirty="0"/>
              <a:t>SAsustainability.com </a:t>
            </a:r>
          </a:p>
        </p:txBody>
      </p:sp>
      <p:pic>
        <p:nvPicPr>
          <p:cNvPr id="5" name="Picture 5" descr="Artboard 1.jpg">
            <a:extLst>
              <a:ext uri="{FF2B5EF4-FFF2-40B4-BE49-F238E27FC236}">
                <a16:creationId xmlns:a16="http://schemas.microsoft.com/office/drawing/2014/main" id="{4AD7E67D-8281-4942-8299-79A82D75EE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7145" y="823706"/>
            <a:ext cx="3499909" cy="3499909"/>
          </a:xfrm>
          <a:prstGeom prst="rect">
            <a:avLst/>
          </a:prstGeom>
        </p:spPr>
      </p:pic>
      <p:pic>
        <p:nvPicPr>
          <p:cNvPr id="7" name="Picture 7" descr="EVSA_social_postsArtboard 2.jpg">
            <a:extLst>
              <a:ext uri="{FF2B5EF4-FFF2-40B4-BE49-F238E27FC236}">
                <a16:creationId xmlns:a16="http://schemas.microsoft.com/office/drawing/2014/main" id="{80DF5F46-5E79-4C15-82EB-5469B1C319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4946" y="823706"/>
            <a:ext cx="3499909" cy="3499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875707"/>
      </p:ext>
    </p:extLst>
  </p:cSld>
  <p:clrMapOvr>
    <a:masterClrMapping/>
  </p:clrMapOvr>
</p:sld>
</file>

<file path=ppt/theme/theme1.xml><?xml version="1.0" encoding="utf-8"?>
<a:theme xmlns:a="http://schemas.openxmlformats.org/drawingml/2006/main" name="CoSA_GPA_Theme">
  <a:themeElements>
    <a:clrScheme name="CoSA Colors">
      <a:dk1>
        <a:srgbClr val="414042"/>
      </a:dk1>
      <a:lt1>
        <a:sysClr val="window" lastClr="FFFFFF"/>
      </a:lt1>
      <a:dk2>
        <a:srgbClr val="E6E7E8"/>
      </a:dk2>
      <a:lt2>
        <a:srgbClr val="551900"/>
      </a:lt2>
      <a:accent1>
        <a:srgbClr val="760006"/>
      </a:accent1>
      <a:accent2>
        <a:srgbClr val="C3403D"/>
      </a:accent2>
      <a:accent3>
        <a:srgbClr val="A1CBC9"/>
      </a:accent3>
      <a:accent4>
        <a:srgbClr val="0393A4"/>
      </a:accent4>
      <a:accent5>
        <a:srgbClr val="E6E7E8"/>
      </a:accent5>
      <a:accent6>
        <a:srgbClr val="551900"/>
      </a:accent6>
      <a:hlink>
        <a:srgbClr val="0393A4"/>
      </a:hlink>
      <a:folHlink>
        <a:srgbClr val="C3403D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CoSA_GPA_Theme" id="{4C888AE6-DB79-EF4B-9196-F8EE98568F03}" vid="{99FD4DA4-6F26-634E-A7CF-BD91CDBE761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171</TotalTime>
  <Words>520</Words>
  <Application>Microsoft Office PowerPoint</Application>
  <PresentationFormat>Widescreen</PresentationFormat>
  <Paragraphs>81</Paragraphs>
  <Slides>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7" baseType="lpstr">
      <vt:lpstr>Arial</vt:lpstr>
      <vt:lpstr>Calibri</vt:lpstr>
      <vt:lpstr>Franklin Gothic Book</vt:lpstr>
      <vt:lpstr>Franklin Gothic Medium</vt:lpstr>
      <vt:lpstr>Lora Regular</vt:lpstr>
      <vt:lpstr>Times New Roman</vt:lpstr>
      <vt:lpstr>Wingdings</vt:lpstr>
      <vt:lpstr>CoSA_GPA_Theme</vt:lpstr>
      <vt:lpstr>Local Government Playbook: Vehicle Electrification in San Antonio</vt:lpstr>
      <vt:lpstr>PowerPoint Presentation</vt:lpstr>
      <vt:lpstr>I. Policy:  Climate Action + Air Quality  </vt:lpstr>
      <vt:lpstr>I. Policy:  Sustainable Fleet Management Directive</vt:lpstr>
      <vt:lpstr>II. State and Regional Planning</vt:lpstr>
      <vt:lpstr>III. Stakeholder and Community Engagement</vt:lpstr>
      <vt:lpstr>IV. Site Planning: Publicly-accessible EVSE</vt:lpstr>
      <vt:lpstr>IV. Site Planning: Accessibility Design Recommendations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Quiroz (GPA)</dc:creator>
  <cp:lastModifiedBy>Julia Murphy (Sustainability)</cp:lastModifiedBy>
  <cp:revision>32</cp:revision>
  <dcterms:created xsi:type="dcterms:W3CDTF">2019-04-11T17:00:20Z</dcterms:created>
  <dcterms:modified xsi:type="dcterms:W3CDTF">2022-09-15T03:15:10Z</dcterms:modified>
</cp:coreProperties>
</file>